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"/>
  </p:notesMasterIdLst>
  <p:sldIdLst>
    <p:sldId id="256" r:id="rId2"/>
    <p:sldId id="257" r:id="rId3"/>
    <p:sldId id="259" r:id="rId4"/>
    <p:sldId id="260" r:id="rId5"/>
  </p:sldIdLst>
  <p:sldSz cx="13970000" cy="10795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584200" rtl="0" fontAlgn="auto" latinLnBrk="0" hangingPunct="0">
      <a:lnSpc>
        <a:spcPct val="100000"/>
      </a:lnSpc>
      <a:spcBef>
        <a:spcPts val="200"/>
      </a:spcBef>
      <a:spcAft>
        <a:spcPts val="0"/>
      </a:spcAft>
      <a:buClrTx/>
      <a:buSzTx/>
      <a:buFontTx/>
      <a:buNone/>
      <a:tabLst/>
      <a:defRPr kumimoji="0" sz="1200" b="1" i="0" u="none" strike="noStrike" cap="none" spc="0" normalizeH="0" baseline="0">
        <a:ln>
          <a:noFill/>
        </a:ln>
        <a:solidFill>
          <a:srgbClr val="4C4C4C"/>
        </a:solidFill>
        <a:effectLst/>
        <a:uFillTx/>
        <a:latin typeface="Source Sans Pro"/>
        <a:ea typeface="Source Sans Pro"/>
        <a:cs typeface="Source Sans Pro"/>
        <a:sym typeface="Source Sans Pro"/>
      </a:defRPr>
    </a:lvl1pPr>
    <a:lvl2pPr marL="0" marR="0" indent="228600" algn="l" defTabSz="584200" rtl="0" fontAlgn="auto" latinLnBrk="0" hangingPunct="0">
      <a:lnSpc>
        <a:spcPct val="100000"/>
      </a:lnSpc>
      <a:spcBef>
        <a:spcPts val="200"/>
      </a:spcBef>
      <a:spcAft>
        <a:spcPts val="0"/>
      </a:spcAft>
      <a:buClrTx/>
      <a:buSzTx/>
      <a:buFontTx/>
      <a:buNone/>
      <a:tabLst/>
      <a:defRPr kumimoji="0" sz="1200" b="1" i="0" u="none" strike="noStrike" cap="none" spc="0" normalizeH="0" baseline="0">
        <a:ln>
          <a:noFill/>
        </a:ln>
        <a:solidFill>
          <a:srgbClr val="4C4C4C"/>
        </a:solidFill>
        <a:effectLst/>
        <a:uFillTx/>
        <a:latin typeface="Source Sans Pro"/>
        <a:ea typeface="Source Sans Pro"/>
        <a:cs typeface="Source Sans Pro"/>
        <a:sym typeface="Source Sans Pro"/>
      </a:defRPr>
    </a:lvl2pPr>
    <a:lvl3pPr marL="0" marR="0" indent="457200" algn="l" defTabSz="584200" rtl="0" fontAlgn="auto" latinLnBrk="0" hangingPunct="0">
      <a:lnSpc>
        <a:spcPct val="100000"/>
      </a:lnSpc>
      <a:spcBef>
        <a:spcPts val="200"/>
      </a:spcBef>
      <a:spcAft>
        <a:spcPts val="0"/>
      </a:spcAft>
      <a:buClrTx/>
      <a:buSzTx/>
      <a:buFontTx/>
      <a:buNone/>
      <a:tabLst/>
      <a:defRPr kumimoji="0" sz="1200" b="1" i="0" u="none" strike="noStrike" cap="none" spc="0" normalizeH="0" baseline="0">
        <a:ln>
          <a:noFill/>
        </a:ln>
        <a:solidFill>
          <a:srgbClr val="4C4C4C"/>
        </a:solidFill>
        <a:effectLst/>
        <a:uFillTx/>
        <a:latin typeface="Source Sans Pro"/>
        <a:ea typeface="Source Sans Pro"/>
        <a:cs typeface="Source Sans Pro"/>
        <a:sym typeface="Source Sans Pro"/>
      </a:defRPr>
    </a:lvl3pPr>
    <a:lvl4pPr marL="0" marR="0" indent="685800" algn="l" defTabSz="584200" rtl="0" fontAlgn="auto" latinLnBrk="0" hangingPunct="0">
      <a:lnSpc>
        <a:spcPct val="100000"/>
      </a:lnSpc>
      <a:spcBef>
        <a:spcPts val="200"/>
      </a:spcBef>
      <a:spcAft>
        <a:spcPts val="0"/>
      </a:spcAft>
      <a:buClrTx/>
      <a:buSzTx/>
      <a:buFontTx/>
      <a:buNone/>
      <a:tabLst/>
      <a:defRPr kumimoji="0" sz="1200" b="1" i="0" u="none" strike="noStrike" cap="none" spc="0" normalizeH="0" baseline="0">
        <a:ln>
          <a:noFill/>
        </a:ln>
        <a:solidFill>
          <a:srgbClr val="4C4C4C"/>
        </a:solidFill>
        <a:effectLst/>
        <a:uFillTx/>
        <a:latin typeface="Source Sans Pro"/>
        <a:ea typeface="Source Sans Pro"/>
        <a:cs typeface="Source Sans Pro"/>
        <a:sym typeface="Source Sans Pro"/>
      </a:defRPr>
    </a:lvl4pPr>
    <a:lvl5pPr marL="0" marR="0" indent="914400" algn="l" defTabSz="584200" rtl="0" fontAlgn="auto" latinLnBrk="0" hangingPunct="0">
      <a:lnSpc>
        <a:spcPct val="100000"/>
      </a:lnSpc>
      <a:spcBef>
        <a:spcPts val="200"/>
      </a:spcBef>
      <a:spcAft>
        <a:spcPts val="0"/>
      </a:spcAft>
      <a:buClrTx/>
      <a:buSzTx/>
      <a:buFontTx/>
      <a:buNone/>
      <a:tabLst/>
      <a:defRPr kumimoji="0" sz="1200" b="1" i="0" u="none" strike="noStrike" cap="none" spc="0" normalizeH="0" baseline="0">
        <a:ln>
          <a:noFill/>
        </a:ln>
        <a:solidFill>
          <a:srgbClr val="4C4C4C"/>
        </a:solidFill>
        <a:effectLst/>
        <a:uFillTx/>
        <a:latin typeface="Source Sans Pro"/>
        <a:ea typeface="Source Sans Pro"/>
        <a:cs typeface="Source Sans Pro"/>
        <a:sym typeface="Source Sans Pro"/>
      </a:defRPr>
    </a:lvl5pPr>
    <a:lvl6pPr marL="0" marR="0" indent="1143000" algn="l" defTabSz="584200" rtl="0" fontAlgn="auto" latinLnBrk="0" hangingPunct="0">
      <a:lnSpc>
        <a:spcPct val="100000"/>
      </a:lnSpc>
      <a:spcBef>
        <a:spcPts val="200"/>
      </a:spcBef>
      <a:spcAft>
        <a:spcPts val="0"/>
      </a:spcAft>
      <a:buClrTx/>
      <a:buSzTx/>
      <a:buFontTx/>
      <a:buNone/>
      <a:tabLst/>
      <a:defRPr kumimoji="0" sz="1200" b="1" i="0" u="none" strike="noStrike" cap="none" spc="0" normalizeH="0" baseline="0">
        <a:ln>
          <a:noFill/>
        </a:ln>
        <a:solidFill>
          <a:srgbClr val="4C4C4C"/>
        </a:solidFill>
        <a:effectLst/>
        <a:uFillTx/>
        <a:latin typeface="Source Sans Pro"/>
        <a:ea typeface="Source Sans Pro"/>
        <a:cs typeface="Source Sans Pro"/>
        <a:sym typeface="Source Sans Pro"/>
      </a:defRPr>
    </a:lvl6pPr>
    <a:lvl7pPr marL="0" marR="0" indent="1371600" algn="l" defTabSz="584200" rtl="0" fontAlgn="auto" latinLnBrk="0" hangingPunct="0">
      <a:lnSpc>
        <a:spcPct val="100000"/>
      </a:lnSpc>
      <a:spcBef>
        <a:spcPts val="200"/>
      </a:spcBef>
      <a:spcAft>
        <a:spcPts val="0"/>
      </a:spcAft>
      <a:buClrTx/>
      <a:buSzTx/>
      <a:buFontTx/>
      <a:buNone/>
      <a:tabLst/>
      <a:defRPr kumimoji="0" sz="1200" b="1" i="0" u="none" strike="noStrike" cap="none" spc="0" normalizeH="0" baseline="0">
        <a:ln>
          <a:noFill/>
        </a:ln>
        <a:solidFill>
          <a:srgbClr val="4C4C4C"/>
        </a:solidFill>
        <a:effectLst/>
        <a:uFillTx/>
        <a:latin typeface="Source Sans Pro"/>
        <a:ea typeface="Source Sans Pro"/>
        <a:cs typeface="Source Sans Pro"/>
        <a:sym typeface="Source Sans Pro"/>
      </a:defRPr>
    </a:lvl7pPr>
    <a:lvl8pPr marL="0" marR="0" indent="1600200" algn="l" defTabSz="584200" rtl="0" fontAlgn="auto" latinLnBrk="0" hangingPunct="0">
      <a:lnSpc>
        <a:spcPct val="100000"/>
      </a:lnSpc>
      <a:spcBef>
        <a:spcPts val="200"/>
      </a:spcBef>
      <a:spcAft>
        <a:spcPts val="0"/>
      </a:spcAft>
      <a:buClrTx/>
      <a:buSzTx/>
      <a:buFontTx/>
      <a:buNone/>
      <a:tabLst/>
      <a:defRPr kumimoji="0" sz="1200" b="1" i="0" u="none" strike="noStrike" cap="none" spc="0" normalizeH="0" baseline="0">
        <a:ln>
          <a:noFill/>
        </a:ln>
        <a:solidFill>
          <a:srgbClr val="4C4C4C"/>
        </a:solidFill>
        <a:effectLst/>
        <a:uFillTx/>
        <a:latin typeface="Source Sans Pro"/>
        <a:ea typeface="Source Sans Pro"/>
        <a:cs typeface="Source Sans Pro"/>
        <a:sym typeface="Source Sans Pro"/>
      </a:defRPr>
    </a:lvl8pPr>
    <a:lvl9pPr marL="0" marR="0" indent="1828800" algn="l" defTabSz="584200" rtl="0" fontAlgn="auto" latinLnBrk="0" hangingPunct="0">
      <a:lnSpc>
        <a:spcPct val="100000"/>
      </a:lnSpc>
      <a:spcBef>
        <a:spcPts val="200"/>
      </a:spcBef>
      <a:spcAft>
        <a:spcPts val="0"/>
      </a:spcAft>
      <a:buClrTx/>
      <a:buSzTx/>
      <a:buFontTx/>
      <a:buNone/>
      <a:tabLst/>
      <a:defRPr kumimoji="0" sz="1200" b="1" i="0" u="none" strike="noStrike" cap="none" spc="0" normalizeH="0" baseline="0">
        <a:ln>
          <a:noFill/>
        </a:ln>
        <a:solidFill>
          <a:srgbClr val="4C4C4C"/>
        </a:solidFill>
        <a:effectLst/>
        <a:uFillTx/>
        <a:latin typeface="Source Sans Pro"/>
        <a:ea typeface="Source Sans Pro"/>
        <a:cs typeface="Source Sans Pro"/>
        <a:sym typeface="Source Sans Pro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Source Sans Pro"/>
          <a:ea typeface="Source Sans Pro"/>
          <a:cs typeface="Source Sans Pro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Source Sans Pro"/>
          <a:ea typeface="Source Sans Pro"/>
          <a:cs typeface="Source Sans Pr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>
          <a:latin typeface="Source Sans Pro"/>
          <a:ea typeface="Source Sans Pro"/>
          <a:cs typeface="Source Sans Pro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Source Sans Pro"/>
          <a:ea typeface="Source Sans Pro"/>
          <a:cs typeface="Source Sans Pr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Source Sans Pro"/>
          <a:ea typeface="Source Sans Pro"/>
          <a:cs typeface="Source Sans Pro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>
          <a:latin typeface="Source Sans Pro"/>
          <a:ea typeface="Source Sans Pro"/>
          <a:cs typeface="Source Sans Pro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Source Sans Pro"/>
          <a:ea typeface="Source Sans Pro"/>
          <a:cs typeface="Source Sans Pro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Source Sans Pro"/>
          <a:ea typeface="Source Sans Pro"/>
          <a:cs typeface="Source Sans Pro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Source Sans Pro"/>
          <a:ea typeface="Source Sans Pro"/>
          <a:cs typeface="Source Sans Pro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Source Sans Pro"/>
          <a:ea typeface="Source Sans Pro"/>
          <a:cs typeface="Source Sans Pro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Source Sans Pro"/>
          <a:ea typeface="Source Sans Pro"/>
          <a:cs typeface="Source Sans Pro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Source Sans Pro"/>
          <a:ea typeface="Source Sans Pro"/>
          <a:cs typeface="Source Sans Pro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Source Sans Pro"/>
          <a:ea typeface="Source Sans Pro"/>
          <a:cs typeface="Source Sans Pro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Source Sans Pro"/>
          <a:ea typeface="Source Sans Pro"/>
          <a:cs typeface="Source Sans Pro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Source Sans Pro"/>
          <a:ea typeface="Source Sans Pro"/>
          <a:cs typeface="Source Sans Pro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Source Sans Pro"/>
          <a:ea typeface="Source Sans Pro"/>
          <a:cs typeface="Source Sans Pro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546"/>
    <p:restoredTop sz="94626"/>
  </p:normalViewPr>
  <p:slideViewPr>
    <p:cSldViewPr snapToGrid="0" snapToObjects="1">
      <p:cViewPr>
        <p:scale>
          <a:sx n="106" d="100"/>
          <a:sy n="106" d="100"/>
        </p:scale>
        <p:origin x="-1208" y="-26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6" name="Shape 126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25000"/>
      </a:lnSpc>
      <a:defRPr sz="2600">
        <a:latin typeface="Avenir Roman"/>
        <a:ea typeface="Avenir Roman"/>
        <a:cs typeface="Avenir Roman"/>
        <a:sym typeface="Avenir Roman"/>
      </a:defRPr>
    </a:lvl1pPr>
    <a:lvl2pPr indent="228600" defTabSz="457200" latinLnBrk="0">
      <a:lnSpc>
        <a:spcPct val="125000"/>
      </a:lnSpc>
      <a:defRPr sz="2600">
        <a:latin typeface="Avenir Roman"/>
        <a:ea typeface="Avenir Roman"/>
        <a:cs typeface="Avenir Roman"/>
        <a:sym typeface="Avenir Roman"/>
      </a:defRPr>
    </a:lvl2pPr>
    <a:lvl3pPr indent="457200" defTabSz="457200" latinLnBrk="0">
      <a:lnSpc>
        <a:spcPct val="125000"/>
      </a:lnSpc>
      <a:defRPr sz="2600">
        <a:latin typeface="Avenir Roman"/>
        <a:ea typeface="Avenir Roman"/>
        <a:cs typeface="Avenir Roman"/>
        <a:sym typeface="Avenir Roman"/>
      </a:defRPr>
    </a:lvl3pPr>
    <a:lvl4pPr indent="685800" defTabSz="457200" latinLnBrk="0">
      <a:lnSpc>
        <a:spcPct val="125000"/>
      </a:lnSpc>
      <a:defRPr sz="2600">
        <a:latin typeface="Avenir Roman"/>
        <a:ea typeface="Avenir Roman"/>
        <a:cs typeface="Avenir Roman"/>
        <a:sym typeface="Avenir Roman"/>
      </a:defRPr>
    </a:lvl4pPr>
    <a:lvl5pPr indent="914400" defTabSz="457200" latinLnBrk="0">
      <a:lnSpc>
        <a:spcPct val="125000"/>
      </a:lnSpc>
      <a:defRPr sz="2600">
        <a:latin typeface="Avenir Roman"/>
        <a:ea typeface="Avenir Roman"/>
        <a:cs typeface="Avenir Roman"/>
        <a:sym typeface="Avenir Roman"/>
      </a:defRPr>
    </a:lvl5pPr>
    <a:lvl6pPr indent="1143000" defTabSz="457200" latinLnBrk="0">
      <a:lnSpc>
        <a:spcPct val="125000"/>
      </a:lnSpc>
      <a:defRPr sz="2600">
        <a:latin typeface="Avenir Roman"/>
        <a:ea typeface="Avenir Roman"/>
        <a:cs typeface="Avenir Roman"/>
        <a:sym typeface="Avenir Roman"/>
      </a:defRPr>
    </a:lvl6pPr>
    <a:lvl7pPr indent="1371600" defTabSz="457200" latinLnBrk="0">
      <a:lnSpc>
        <a:spcPct val="125000"/>
      </a:lnSpc>
      <a:defRPr sz="2600">
        <a:latin typeface="Avenir Roman"/>
        <a:ea typeface="Avenir Roman"/>
        <a:cs typeface="Avenir Roman"/>
        <a:sym typeface="Avenir Roman"/>
      </a:defRPr>
    </a:lvl7pPr>
    <a:lvl8pPr indent="1600200" defTabSz="457200" latinLnBrk="0">
      <a:lnSpc>
        <a:spcPct val="125000"/>
      </a:lnSpc>
      <a:defRPr sz="2600">
        <a:latin typeface="Avenir Roman"/>
        <a:ea typeface="Avenir Roman"/>
        <a:cs typeface="Avenir Roman"/>
        <a:sym typeface="Avenir Roman"/>
      </a:defRPr>
    </a:lvl8pPr>
    <a:lvl9pPr indent="1828800" defTabSz="457200" latinLnBrk="0">
      <a:lnSpc>
        <a:spcPct val="125000"/>
      </a:lnSpc>
      <a:defRPr sz="2600">
        <a:latin typeface="Avenir Roman"/>
        <a:ea typeface="Avenir Roman"/>
        <a:cs typeface="Avenir Roman"/>
        <a:sym typeface="Avenir Roman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>
            <a:spLocks noGrp="1"/>
          </p:cNvSpPr>
          <p:nvPr>
            <p:ph type="pic" idx="13"/>
          </p:nvPr>
        </p:nvSpPr>
        <p:spPr>
          <a:xfrm>
            <a:off x="1725786" y="840878"/>
            <a:ext cx="10504786" cy="6357443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xfrm>
            <a:off x="1364257" y="7375673"/>
            <a:ext cx="11241486" cy="152797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64257" y="8958212"/>
            <a:ext cx="11241486" cy="1214191"/>
          </a:xfrm>
          <a:prstGeom prst="rect">
            <a:avLst/>
          </a:prstGeom>
        </p:spPr>
        <p:txBody>
          <a:bodyPr anchor="t"/>
          <a:lstStyle>
            <a:lvl1pPr marL="0" indent="0">
              <a:buSzTx/>
              <a:buNone/>
              <a:defRPr sz="2500">
                <a:solidFill>
                  <a:srgbClr val="628DB5"/>
                </a:solidFill>
              </a:defRPr>
            </a:lvl1pPr>
            <a:lvl2pPr marL="0" indent="228600">
              <a:buSzTx/>
              <a:buNone/>
              <a:defRPr sz="2500">
                <a:solidFill>
                  <a:srgbClr val="628DB5"/>
                </a:solidFill>
              </a:defRPr>
            </a:lvl2pPr>
            <a:lvl3pPr marL="0" indent="457200">
              <a:buSzTx/>
              <a:buNone/>
              <a:defRPr sz="2500">
                <a:solidFill>
                  <a:srgbClr val="628DB5"/>
                </a:solidFill>
              </a:defRPr>
            </a:lvl3pPr>
            <a:lvl4pPr marL="0" indent="685800">
              <a:buSzTx/>
              <a:buNone/>
              <a:defRPr sz="2500">
                <a:solidFill>
                  <a:srgbClr val="628DB5"/>
                </a:solidFill>
              </a:defRPr>
            </a:lvl4pPr>
            <a:lvl5pPr marL="0" indent="914400">
              <a:buSzTx/>
              <a:buNone/>
              <a:defRPr sz="2500">
                <a:solidFill>
                  <a:srgbClr val="628DB5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790156" y="10090546"/>
            <a:ext cx="376045" cy="38854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>
            <a:spLocks noGrp="1"/>
          </p:cNvSpPr>
          <p:nvPr>
            <p:ph type="pic" idx="13"/>
          </p:nvPr>
        </p:nvSpPr>
        <p:spPr>
          <a:xfrm>
            <a:off x="0" y="158750"/>
            <a:ext cx="13964218" cy="10477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18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123472" indent="-123472">
              <a:defRPr sz="1000"/>
            </a:lvl1pPr>
            <a:lvl2pPr marL="567972" indent="-123472">
              <a:defRPr sz="1000"/>
            </a:lvl2pPr>
            <a:lvl3pPr marL="1012472" indent="-123472">
              <a:defRPr sz="1000"/>
            </a:lvl3pPr>
            <a:lvl4pPr marL="1456972" indent="-123472">
              <a:defRPr sz="1000"/>
            </a:lvl4pPr>
            <a:lvl5pPr marL="1901472" indent="-123472">
              <a:defRPr sz="1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1364257" y="3623964"/>
            <a:ext cx="11241486" cy="3547072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>
            <a:spLocks noGrp="1"/>
          </p:cNvSpPr>
          <p:nvPr>
            <p:ph type="pic" sz="half" idx="13"/>
          </p:nvPr>
        </p:nvSpPr>
        <p:spPr>
          <a:xfrm>
            <a:off x="7216923" y="840878"/>
            <a:ext cx="5729884" cy="884039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xfrm>
            <a:off x="1023193" y="840878"/>
            <a:ext cx="5729884" cy="4283771"/>
          </a:xfrm>
          <a:prstGeom prst="rect">
            <a:avLst/>
          </a:prstGeom>
        </p:spPr>
        <p:txBody>
          <a:bodyPr anchor="b"/>
          <a:lstStyle>
            <a:lvl1pPr>
              <a:defRPr sz="33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Title Text</a:t>
            </a:r>
          </a:p>
        </p:txBody>
      </p:sp>
      <p:sp>
        <p:nvSpPr>
          <p:cNvPr id="4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023193" y="5274716"/>
            <a:ext cx="5729884" cy="4406554"/>
          </a:xfrm>
          <a:prstGeom prst="rect">
            <a:avLst/>
          </a:prstGeom>
        </p:spPr>
        <p:txBody>
          <a:bodyPr anchor="t"/>
          <a:lstStyle>
            <a:lvl1pPr marL="0" indent="0">
              <a:buSzTx/>
              <a:buNone/>
              <a:defRPr sz="2500">
                <a:solidFill>
                  <a:srgbClr val="628DB5"/>
                </a:solidFill>
              </a:defRPr>
            </a:lvl1pPr>
            <a:lvl2pPr marL="0" indent="228600">
              <a:buSzTx/>
              <a:buNone/>
              <a:defRPr sz="2500">
                <a:solidFill>
                  <a:srgbClr val="628DB5"/>
                </a:solidFill>
              </a:defRPr>
            </a:lvl2pPr>
            <a:lvl3pPr marL="0" indent="457200">
              <a:buSzTx/>
              <a:buNone/>
              <a:defRPr sz="2500">
                <a:solidFill>
                  <a:srgbClr val="628DB5"/>
                </a:solidFill>
              </a:defRPr>
            </a:lvl3pPr>
            <a:lvl4pPr marL="0" indent="685800">
              <a:buSzTx/>
              <a:buNone/>
              <a:defRPr sz="2500">
                <a:solidFill>
                  <a:srgbClr val="628DB5"/>
                </a:solidFill>
              </a:defRPr>
            </a:lvl4pPr>
            <a:lvl5pPr marL="0" indent="914400">
              <a:buSzTx/>
              <a:buNone/>
              <a:defRPr sz="2500">
                <a:solidFill>
                  <a:srgbClr val="628DB5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>
            <a:spLocks noGrp="1"/>
          </p:cNvSpPr>
          <p:nvPr>
            <p:ph type="pic" sz="half" idx="13"/>
          </p:nvPr>
        </p:nvSpPr>
        <p:spPr>
          <a:xfrm>
            <a:off x="7216923" y="2955478"/>
            <a:ext cx="5729884" cy="675307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023193" y="2955478"/>
            <a:ext cx="5729884" cy="6753077"/>
          </a:xfrm>
          <a:prstGeom prst="rect">
            <a:avLst/>
          </a:prstGeom>
        </p:spPr>
        <p:txBody>
          <a:bodyPr/>
          <a:lstStyle>
            <a:lvl1pPr marL="146957" indent="-146957">
              <a:defRPr b="1"/>
            </a:lvl1pPr>
            <a:lvl2pPr marL="489857" indent="-146957">
              <a:defRPr b="1"/>
            </a:lvl2pPr>
            <a:lvl3pPr marL="832757" indent="-146957">
              <a:defRPr b="1"/>
            </a:lvl3pPr>
            <a:lvl4pPr marL="1175657" indent="-146957">
              <a:defRPr b="1"/>
            </a:lvl4pPr>
            <a:lvl5pPr marL="1518557" indent="-146957">
              <a:defRPr b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>
            <a:spLocks noGrp="1"/>
          </p:cNvSpPr>
          <p:nvPr>
            <p:ph type="body" idx="1"/>
          </p:nvPr>
        </p:nvSpPr>
        <p:spPr>
          <a:xfrm>
            <a:off x="1023193" y="1523007"/>
            <a:ext cx="11923614" cy="7748986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>
            <a:spLocks noGrp="1"/>
          </p:cNvSpPr>
          <p:nvPr>
            <p:ph type="pic" sz="half" idx="13"/>
          </p:nvPr>
        </p:nvSpPr>
        <p:spPr>
          <a:xfrm>
            <a:off x="1023193" y="1113730"/>
            <a:ext cx="5729884" cy="856754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Image"/>
          <p:cNvSpPr>
            <a:spLocks noGrp="1"/>
          </p:cNvSpPr>
          <p:nvPr>
            <p:ph type="pic" sz="quarter" idx="14"/>
          </p:nvPr>
        </p:nvSpPr>
        <p:spPr>
          <a:xfrm>
            <a:off x="7216923" y="5629423"/>
            <a:ext cx="5729884" cy="405184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Image"/>
          <p:cNvSpPr>
            <a:spLocks noGrp="1"/>
          </p:cNvSpPr>
          <p:nvPr>
            <p:ph type="pic" sz="quarter" idx="15"/>
          </p:nvPr>
        </p:nvSpPr>
        <p:spPr>
          <a:xfrm>
            <a:off x="7223603" y="1113730"/>
            <a:ext cx="5729884" cy="405184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>
            <a:spLocks noGrp="1"/>
          </p:cNvSpPr>
          <p:nvPr>
            <p:ph type="body" sz="quarter" idx="13"/>
          </p:nvPr>
        </p:nvSpPr>
        <p:spPr>
          <a:xfrm>
            <a:off x="1364257" y="6993681"/>
            <a:ext cx="11241486" cy="50800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r">
              <a:lnSpc>
                <a:spcPct val="90000"/>
              </a:lnSpc>
              <a:buSzTx/>
              <a:buNone/>
              <a:defRPr sz="900"/>
            </a:lvl1pPr>
          </a:lstStyle>
          <a:p>
            <a:r>
              <a:t>–Johnny Appleseed</a:t>
            </a:r>
          </a:p>
        </p:txBody>
      </p:sp>
      <p:sp>
        <p:nvSpPr>
          <p:cNvPr id="94" name="“Type a quote here.”"/>
          <p:cNvSpPr>
            <a:spLocks noGrp="1"/>
          </p:cNvSpPr>
          <p:nvPr>
            <p:ph type="body" sz="quarter" idx="14"/>
          </p:nvPr>
        </p:nvSpPr>
        <p:spPr>
          <a:xfrm>
            <a:off x="1364257" y="4742656"/>
            <a:ext cx="11241486" cy="7367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SzTx/>
              <a:buNone/>
            </a:lvl1pPr>
          </a:lstStyle>
          <a:p>
            <a:r>
              <a:t>“Type a quote here.” </a:t>
            </a:r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1023193" y="636240"/>
            <a:ext cx="11923614" cy="2319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4570" tIns="54570" rIns="54570" bIns="5457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1023193" y="2955478"/>
            <a:ext cx="11923614" cy="67530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4570" tIns="54570" rIns="54570" bIns="5457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790156" y="10097368"/>
            <a:ext cx="376045" cy="388541"/>
          </a:xfrm>
          <a:prstGeom prst="rect">
            <a:avLst/>
          </a:prstGeom>
          <a:ln w="12700">
            <a:miter lim="400000"/>
          </a:ln>
        </p:spPr>
        <p:txBody>
          <a:bodyPr wrap="none" lIns="54570" tIns="54570" rIns="54570" bIns="54570">
            <a:spAutoFit/>
          </a:bodyPr>
          <a:lstStyle>
            <a:lvl1pPr algn="ctr">
              <a:spcBef>
                <a:spcPts val="0"/>
              </a:spcBef>
              <a:defRPr sz="1800" b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‹N°›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</p:sldLayoutIdLst>
  <p:transition spd="med"/>
  <p:txStyles>
    <p:titleStyle>
      <a:lvl1pPr marL="0" marR="0" indent="0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ln>
            <a:noFill/>
          </a:ln>
          <a:solidFill>
            <a:srgbClr val="585858"/>
          </a:solidFill>
          <a:uFillTx/>
          <a:latin typeface="+mn-lt"/>
          <a:ea typeface="+mn-ea"/>
          <a:cs typeface="+mn-cs"/>
          <a:sym typeface="Source Sans Pro Light"/>
        </a:defRPr>
      </a:lvl1pPr>
      <a:lvl2pPr marL="0" marR="0" indent="228600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ln>
            <a:noFill/>
          </a:ln>
          <a:solidFill>
            <a:srgbClr val="585858"/>
          </a:solidFill>
          <a:uFillTx/>
          <a:latin typeface="+mn-lt"/>
          <a:ea typeface="+mn-ea"/>
          <a:cs typeface="+mn-cs"/>
          <a:sym typeface="Source Sans Pro Light"/>
        </a:defRPr>
      </a:lvl2pPr>
      <a:lvl3pPr marL="0" marR="0" indent="457200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ln>
            <a:noFill/>
          </a:ln>
          <a:solidFill>
            <a:srgbClr val="585858"/>
          </a:solidFill>
          <a:uFillTx/>
          <a:latin typeface="+mn-lt"/>
          <a:ea typeface="+mn-ea"/>
          <a:cs typeface="+mn-cs"/>
          <a:sym typeface="Source Sans Pro Light"/>
        </a:defRPr>
      </a:lvl3pPr>
      <a:lvl4pPr marL="0" marR="0" indent="685800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ln>
            <a:noFill/>
          </a:ln>
          <a:solidFill>
            <a:srgbClr val="585858"/>
          </a:solidFill>
          <a:uFillTx/>
          <a:latin typeface="+mn-lt"/>
          <a:ea typeface="+mn-ea"/>
          <a:cs typeface="+mn-cs"/>
          <a:sym typeface="Source Sans Pro Light"/>
        </a:defRPr>
      </a:lvl4pPr>
      <a:lvl5pPr marL="0" marR="0" indent="914400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ln>
            <a:noFill/>
          </a:ln>
          <a:solidFill>
            <a:srgbClr val="585858"/>
          </a:solidFill>
          <a:uFillTx/>
          <a:latin typeface="+mn-lt"/>
          <a:ea typeface="+mn-ea"/>
          <a:cs typeface="+mn-cs"/>
          <a:sym typeface="Source Sans Pro Light"/>
        </a:defRPr>
      </a:lvl5pPr>
      <a:lvl6pPr marL="0" marR="0" indent="1143000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ln>
            <a:noFill/>
          </a:ln>
          <a:solidFill>
            <a:srgbClr val="585858"/>
          </a:solidFill>
          <a:uFillTx/>
          <a:latin typeface="+mn-lt"/>
          <a:ea typeface="+mn-ea"/>
          <a:cs typeface="+mn-cs"/>
          <a:sym typeface="Source Sans Pro Light"/>
        </a:defRPr>
      </a:lvl6pPr>
      <a:lvl7pPr marL="0" marR="0" indent="1371600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ln>
            <a:noFill/>
          </a:ln>
          <a:solidFill>
            <a:srgbClr val="585858"/>
          </a:solidFill>
          <a:uFillTx/>
          <a:latin typeface="+mn-lt"/>
          <a:ea typeface="+mn-ea"/>
          <a:cs typeface="+mn-cs"/>
          <a:sym typeface="Source Sans Pro Light"/>
        </a:defRPr>
      </a:lvl7pPr>
      <a:lvl8pPr marL="0" marR="0" indent="1600200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ln>
            <a:noFill/>
          </a:ln>
          <a:solidFill>
            <a:srgbClr val="585858"/>
          </a:solidFill>
          <a:uFillTx/>
          <a:latin typeface="+mn-lt"/>
          <a:ea typeface="+mn-ea"/>
          <a:cs typeface="+mn-cs"/>
          <a:sym typeface="Source Sans Pro Light"/>
        </a:defRPr>
      </a:lvl8pPr>
      <a:lvl9pPr marL="0" marR="0" indent="1828800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ln>
            <a:noFill/>
          </a:ln>
          <a:solidFill>
            <a:srgbClr val="585858"/>
          </a:solidFill>
          <a:uFillTx/>
          <a:latin typeface="+mn-lt"/>
          <a:ea typeface="+mn-ea"/>
          <a:cs typeface="+mn-cs"/>
          <a:sym typeface="Source Sans Pro Light"/>
        </a:defRPr>
      </a:lvl9pPr>
    </p:titleStyle>
    <p:bodyStyle>
      <a:lvl1pPr marL="148166" marR="0" indent="-148166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sz="1200" b="0" i="0" u="none" strike="noStrike" cap="none" spc="0" baseline="0">
          <a:ln>
            <a:noFill/>
          </a:ln>
          <a:solidFill>
            <a:srgbClr val="000000"/>
          </a:solidFill>
          <a:uFillTx/>
          <a:latin typeface="Source Sans Pro"/>
          <a:ea typeface="Source Sans Pro"/>
          <a:cs typeface="Source Sans Pro"/>
          <a:sym typeface="Source Sans Pro"/>
        </a:defRPr>
      </a:lvl1pPr>
      <a:lvl2pPr marL="592666" marR="0" indent="-148166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sz="1200" b="0" i="0" u="none" strike="noStrike" cap="none" spc="0" baseline="0">
          <a:ln>
            <a:noFill/>
          </a:ln>
          <a:solidFill>
            <a:srgbClr val="000000"/>
          </a:solidFill>
          <a:uFillTx/>
          <a:latin typeface="Source Sans Pro"/>
          <a:ea typeface="Source Sans Pro"/>
          <a:cs typeface="Source Sans Pro"/>
          <a:sym typeface="Source Sans Pro"/>
        </a:defRPr>
      </a:lvl2pPr>
      <a:lvl3pPr marL="1037166" marR="0" indent="-148166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sz="1200" b="0" i="0" u="none" strike="noStrike" cap="none" spc="0" baseline="0">
          <a:ln>
            <a:noFill/>
          </a:ln>
          <a:solidFill>
            <a:srgbClr val="000000"/>
          </a:solidFill>
          <a:uFillTx/>
          <a:latin typeface="Source Sans Pro"/>
          <a:ea typeface="Source Sans Pro"/>
          <a:cs typeface="Source Sans Pro"/>
          <a:sym typeface="Source Sans Pro"/>
        </a:defRPr>
      </a:lvl3pPr>
      <a:lvl4pPr marL="1481666" marR="0" indent="-148166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sz="1200" b="0" i="0" u="none" strike="noStrike" cap="none" spc="0" baseline="0">
          <a:ln>
            <a:noFill/>
          </a:ln>
          <a:solidFill>
            <a:srgbClr val="000000"/>
          </a:solidFill>
          <a:uFillTx/>
          <a:latin typeface="Source Sans Pro"/>
          <a:ea typeface="Source Sans Pro"/>
          <a:cs typeface="Source Sans Pro"/>
          <a:sym typeface="Source Sans Pro"/>
        </a:defRPr>
      </a:lvl4pPr>
      <a:lvl5pPr marL="1926166" marR="0" indent="-148166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sz="1200" b="0" i="0" u="none" strike="noStrike" cap="none" spc="0" baseline="0">
          <a:ln>
            <a:noFill/>
          </a:ln>
          <a:solidFill>
            <a:srgbClr val="000000"/>
          </a:solidFill>
          <a:uFillTx/>
          <a:latin typeface="Source Sans Pro"/>
          <a:ea typeface="Source Sans Pro"/>
          <a:cs typeface="Source Sans Pro"/>
          <a:sym typeface="Source Sans Pro"/>
        </a:defRPr>
      </a:lvl5pPr>
      <a:lvl6pPr marL="2370666" marR="0" indent="-148166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sz="1200" b="0" i="0" u="none" strike="noStrike" cap="none" spc="0" baseline="0">
          <a:ln>
            <a:noFill/>
          </a:ln>
          <a:solidFill>
            <a:srgbClr val="000000"/>
          </a:solidFill>
          <a:uFillTx/>
          <a:latin typeface="Source Sans Pro"/>
          <a:ea typeface="Source Sans Pro"/>
          <a:cs typeface="Source Sans Pro"/>
          <a:sym typeface="Source Sans Pro"/>
        </a:defRPr>
      </a:lvl6pPr>
      <a:lvl7pPr marL="2815166" marR="0" indent="-148166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sz="1200" b="0" i="0" u="none" strike="noStrike" cap="none" spc="0" baseline="0">
          <a:ln>
            <a:noFill/>
          </a:ln>
          <a:solidFill>
            <a:srgbClr val="000000"/>
          </a:solidFill>
          <a:uFillTx/>
          <a:latin typeface="Source Sans Pro"/>
          <a:ea typeface="Source Sans Pro"/>
          <a:cs typeface="Source Sans Pro"/>
          <a:sym typeface="Source Sans Pro"/>
        </a:defRPr>
      </a:lvl7pPr>
      <a:lvl8pPr marL="3259666" marR="0" indent="-148166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sz="1200" b="0" i="0" u="none" strike="noStrike" cap="none" spc="0" baseline="0">
          <a:ln>
            <a:noFill/>
          </a:ln>
          <a:solidFill>
            <a:srgbClr val="000000"/>
          </a:solidFill>
          <a:uFillTx/>
          <a:latin typeface="Source Sans Pro"/>
          <a:ea typeface="Source Sans Pro"/>
          <a:cs typeface="Source Sans Pro"/>
          <a:sym typeface="Source Sans Pro"/>
        </a:defRPr>
      </a:lvl8pPr>
      <a:lvl9pPr marL="3704166" marR="0" indent="-148166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sz="1200" b="0" i="0" u="none" strike="noStrike" cap="none" spc="0" baseline="0">
          <a:ln>
            <a:noFill/>
          </a:ln>
          <a:solidFill>
            <a:srgbClr val="000000"/>
          </a:solidFill>
          <a:uFillTx/>
          <a:latin typeface="Source Sans Pro"/>
          <a:ea typeface="Source Sans Pro"/>
          <a:cs typeface="Source Sans Pro"/>
          <a:sym typeface="Source Sans Pro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://fortawesome.github.io/Font-Awesome/get-started/" TargetMode="External"/><Relationship Id="rId13" Type="http://schemas.openxmlformats.org/officeDocument/2006/relationships/image" Target="../media/image7.png"/><Relationship Id="rId3" Type="http://schemas.openxmlformats.org/officeDocument/2006/relationships/hyperlink" Target="https://creativecommons.org/licenses/by-sa/4.0/" TargetMode="External"/><Relationship Id="rId7" Type="http://schemas.openxmlformats.org/officeDocument/2006/relationships/hyperlink" Target="http://www.fontsquirrel.com/fonts/source-sans-pro" TargetMode="External"/><Relationship Id="rId12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.png"/><Relationship Id="rId11" Type="http://schemas.openxmlformats.org/officeDocument/2006/relationships/image" Target="../media/image5.png"/><Relationship Id="rId5" Type="http://schemas.openxmlformats.org/officeDocument/2006/relationships/hyperlink" Target="http://rstudio.com" TargetMode="External"/><Relationship Id="rId15" Type="http://schemas.openxmlformats.org/officeDocument/2006/relationships/image" Target="../media/image9.png"/><Relationship Id="rId10" Type="http://schemas.openxmlformats.org/officeDocument/2006/relationships/image" Target="../media/image4.png"/><Relationship Id="rId4" Type="http://schemas.openxmlformats.org/officeDocument/2006/relationships/hyperlink" Target="mailto:info@rstudio.com" TargetMode="External"/><Relationship Id="rId9" Type="http://schemas.openxmlformats.org/officeDocument/2006/relationships/hyperlink" Target="http://fortawesome.github.io/Font-Awesome/cheatsheet/" TargetMode="External"/><Relationship Id="rId1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://fortawesome.github.io/Font-Awesome/get-started/" TargetMode="External"/><Relationship Id="rId3" Type="http://schemas.openxmlformats.org/officeDocument/2006/relationships/hyperlink" Target="https://creativecommons.org/licenses/by-sa/4.0/" TargetMode="External"/><Relationship Id="rId7" Type="http://schemas.openxmlformats.org/officeDocument/2006/relationships/hyperlink" Target="http://www.fontsquirrel.com/fonts/source-sans-pro" TargetMode="External"/><Relationship Id="rId12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.png"/><Relationship Id="rId11" Type="http://schemas.openxmlformats.org/officeDocument/2006/relationships/image" Target="../media/image4.png"/><Relationship Id="rId5" Type="http://schemas.openxmlformats.org/officeDocument/2006/relationships/hyperlink" Target="http://rstudio.com" TargetMode="External"/><Relationship Id="rId10" Type="http://schemas.openxmlformats.org/officeDocument/2006/relationships/image" Target="../media/image5.png"/><Relationship Id="rId4" Type="http://schemas.openxmlformats.org/officeDocument/2006/relationships/hyperlink" Target="mailto:info@rstudio.com" TargetMode="External"/><Relationship Id="rId9" Type="http://schemas.openxmlformats.org/officeDocument/2006/relationships/hyperlink" Target="http://fortawesome.github.io/Font-Awesome/cheatsheet/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6.png"/><Relationship Id="rId3" Type="http://schemas.openxmlformats.org/officeDocument/2006/relationships/hyperlink" Target="https://creativecommons.org/licenses/by-sa/4.0/" TargetMode="External"/><Relationship Id="rId7" Type="http://schemas.openxmlformats.org/officeDocument/2006/relationships/image" Target="../media/image11.svg"/><Relationship Id="rId12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11" Type="http://schemas.openxmlformats.org/officeDocument/2006/relationships/image" Target="../media/image1.png"/><Relationship Id="rId5" Type="http://schemas.openxmlformats.org/officeDocument/2006/relationships/hyperlink" Target="http://rstudio.com" TargetMode="External"/><Relationship Id="rId15" Type="http://schemas.openxmlformats.org/officeDocument/2006/relationships/image" Target="../media/image18.png"/><Relationship Id="rId10" Type="http://schemas.openxmlformats.org/officeDocument/2006/relationships/image" Target="../media/image14.png"/><Relationship Id="rId4" Type="http://schemas.openxmlformats.org/officeDocument/2006/relationships/hyperlink" Target="mailto:info@rstudio.com" TargetMode="External"/><Relationship Id="rId9" Type="http://schemas.openxmlformats.org/officeDocument/2006/relationships/image" Target="../media/image13.svg"/><Relationship Id="rId1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10" Type="http://schemas.openxmlformats.org/officeDocument/2006/relationships/image" Target="../media/image1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6" name="Group"/>
          <p:cNvGrpSpPr/>
          <p:nvPr/>
        </p:nvGrpSpPr>
        <p:grpSpPr>
          <a:xfrm>
            <a:off x="8369105" y="-1013161"/>
            <a:ext cx="6159575" cy="3553962"/>
            <a:chOff x="0" y="51032"/>
            <a:chExt cx="6159573" cy="3553961"/>
          </a:xfrm>
        </p:grpSpPr>
        <p:grpSp>
          <p:nvGrpSpPr>
            <p:cNvPr id="143" name="Group"/>
            <p:cNvGrpSpPr/>
            <p:nvPr/>
          </p:nvGrpSpPr>
          <p:grpSpPr>
            <a:xfrm>
              <a:off x="24975" y="51032"/>
              <a:ext cx="6134599" cy="2980091"/>
              <a:chOff x="0" y="51032"/>
              <a:chExt cx="6134598" cy="2980090"/>
            </a:xfrm>
          </p:grpSpPr>
          <p:sp>
            <p:nvSpPr>
              <p:cNvPr id="128" name="Triangle"/>
              <p:cNvSpPr/>
              <p:nvPr/>
            </p:nvSpPr>
            <p:spPr>
              <a:xfrm rot="1800000">
                <a:off x="1177377" y="304285"/>
                <a:ext cx="1319509" cy="1143860"/>
              </a:xfrm>
              <a:prstGeom prst="triangle">
                <a:avLst/>
              </a:prstGeom>
              <a:solidFill>
                <a:srgbClr val="DEDFE0"/>
              </a:solidFill>
              <a:ln w="3175" cap="flat">
                <a:solidFill>
                  <a:srgbClr val="DEDFE0"/>
                </a:solidFill>
                <a:prstDash val="solid"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29" name="Circle"/>
              <p:cNvSpPr/>
              <p:nvPr/>
            </p:nvSpPr>
            <p:spPr>
              <a:xfrm flipH="1">
                <a:off x="1550782" y="838357"/>
                <a:ext cx="422090" cy="422090"/>
              </a:xfrm>
              <a:prstGeom prst="ellipse">
                <a:avLst/>
              </a:prstGeom>
              <a:solidFill>
                <a:srgbClr val="EFEFF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30" name="Circle"/>
              <p:cNvSpPr/>
              <p:nvPr/>
            </p:nvSpPr>
            <p:spPr>
              <a:xfrm flipH="1">
                <a:off x="0" y="819778"/>
                <a:ext cx="422089" cy="422090"/>
              </a:xfrm>
              <a:prstGeom prst="ellipse">
                <a:avLst/>
              </a:prstGeom>
              <a:solidFill>
                <a:srgbClr val="DEDFE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31" name="Triangle"/>
              <p:cNvSpPr/>
              <p:nvPr/>
            </p:nvSpPr>
            <p:spPr>
              <a:xfrm rot="19800000">
                <a:off x="2896973" y="973389"/>
                <a:ext cx="1319509" cy="1143860"/>
              </a:xfrm>
              <a:prstGeom prst="triangle">
                <a:avLst/>
              </a:prstGeom>
              <a:solidFill>
                <a:srgbClr val="EFEFF0"/>
              </a:solidFill>
              <a:ln w="6350" cap="flat">
                <a:solidFill>
                  <a:srgbClr val="EFEFF0"/>
                </a:solidFill>
                <a:prstDash val="solid"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32" name="Triangle"/>
              <p:cNvSpPr/>
              <p:nvPr/>
            </p:nvSpPr>
            <p:spPr>
              <a:xfrm rot="1800000">
                <a:off x="3470359" y="1634009"/>
                <a:ext cx="1319509" cy="1143861"/>
              </a:xfrm>
              <a:prstGeom prst="triangle">
                <a:avLst/>
              </a:prstGeom>
              <a:solidFill>
                <a:srgbClr val="DEDFE0"/>
              </a:solidFill>
              <a:ln w="6350" cap="flat">
                <a:solidFill>
                  <a:srgbClr val="DEDFE0"/>
                </a:solidFill>
                <a:prstDash val="solid"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33" name="Circle"/>
              <p:cNvSpPr/>
              <p:nvPr/>
            </p:nvSpPr>
            <p:spPr>
              <a:xfrm flipH="1">
                <a:off x="3461021" y="1507461"/>
                <a:ext cx="422090" cy="422090"/>
              </a:xfrm>
              <a:prstGeom prst="ellipse">
                <a:avLst/>
              </a:prstGeom>
              <a:solidFill>
                <a:srgbClr val="DEDFE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34" name="Circle"/>
              <p:cNvSpPr/>
              <p:nvPr/>
            </p:nvSpPr>
            <p:spPr>
              <a:xfrm flipH="1">
                <a:off x="3843763" y="2168082"/>
                <a:ext cx="422090" cy="422090"/>
              </a:xfrm>
              <a:prstGeom prst="ellipse">
                <a:avLst/>
              </a:prstGeom>
              <a:solidFill>
                <a:srgbClr val="EFEFF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35" name="Triangle"/>
              <p:cNvSpPr/>
              <p:nvPr/>
            </p:nvSpPr>
            <p:spPr>
              <a:xfrm rot="1800000">
                <a:off x="3470359" y="312963"/>
                <a:ext cx="1319509" cy="1143861"/>
              </a:xfrm>
              <a:prstGeom prst="triangle">
                <a:avLst/>
              </a:prstGeom>
              <a:solidFill>
                <a:srgbClr val="DEDFE0"/>
              </a:solidFill>
              <a:ln w="6350" cap="flat">
                <a:solidFill>
                  <a:srgbClr val="DEDFE0"/>
                </a:solidFill>
                <a:prstDash val="solid"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36" name="Circle"/>
              <p:cNvSpPr/>
              <p:nvPr/>
            </p:nvSpPr>
            <p:spPr>
              <a:xfrm flipH="1">
                <a:off x="3843763" y="847036"/>
                <a:ext cx="422090" cy="422090"/>
              </a:xfrm>
              <a:prstGeom prst="ellipse">
                <a:avLst/>
              </a:prstGeom>
              <a:solidFill>
                <a:srgbClr val="EFEFF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37" name="Triangle"/>
              <p:cNvSpPr/>
              <p:nvPr/>
            </p:nvSpPr>
            <p:spPr>
              <a:xfrm rot="19800000">
                <a:off x="4044130" y="318647"/>
                <a:ext cx="1319509" cy="1143861"/>
              </a:xfrm>
              <a:prstGeom prst="triangle">
                <a:avLst/>
              </a:prstGeom>
              <a:solidFill>
                <a:srgbClr val="EFEFF0"/>
              </a:solidFill>
              <a:ln w="6350" cap="flat">
                <a:solidFill>
                  <a:srgbClr val="EFEFF0"/>
                </a:solidFill>
                <a:prstDash val="solid"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38" name="Circle"/>
              <p:cNvSpPr/>
              <p:nvPr/>
            </p:nvSpPr>
            <p:spPr>
              <a:xfrm flipH="1">
                <a:off x="4608178" y="852720"/>
                <a:ext cx="422090" cy="422090"/>
              </a:xfrm>
              <a:prstGeom prst="ellipse">
                <a:avLst/>
              </a:prstGeom>
              <a:solidFill>
                <a:srgbClr val="DEDFE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39" name="Triangle"/>
              <p:cNvSpPr/>
              <p:nvPr/>
            </p:nvSpPr>
            <p:spPr>
              <a:xfrm rot="1800000">
                <a:off x="4617515" y="979268"/>
                <a:ext cx="1319509" cy="1143861"/>
              </a:xfrm>
              <a:prstGeom prst="triangle">
                <a:avLst/>
              </a:prstGeom>
              <a:solidFill>
                <a:srgbClr val="DEDFE0"/>
              </a:solidFill>
              <a:ln w="6350" cap="flat">
                <a:solidFill>
                  <a:srgbClr val="DEDFE0"/>
                </a:solidFill>
                <a:prstDash val="solid"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40" name="Circle"/>
              <p:cNvSpPr/>
              <p:nvPr/>
            </p:nvSpPr>
            <p:spPr>
              <a:xfrm flipH="1">
                <a:off x="4990920" y="1513341"/>
                <a:ext cx="422090" cy="422090"/>
              </a:xfrm>
              <a:prstGeom prst="ellipse">
                <a:avLst/>
              </a:prstGeom>
              <a:solidFill>
                <a:srgbClr val="EFEFF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41" name="Triangle"/>
              <p:cNvSpPr/>
              <p:nvPr/>
            </p:nvSpPr>
            <p:spPr>
              <a:xfrm rot="19800000">
                <a:off x="1751148" y="309969"/>
                <a:ext cx="1319510" cy="1143860"/>
              </a:xfrm>
              <a:prstGeom prst="triangle">
                <a:avLst/>
              </a:prstGeom>
              <a:solidFill>
                <a:srgbClr val="EFEFF0"/>
              </a:solidFill>
              <a:ln w="6350" cap="flat">
                <a:solidFill>
                  <a:srgbClr val="EFEFF0"/>
                </a:solidFill>
                <a:prstDash val="solid"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42" name="Circle"/>
              <p:cNvSpPr/>
              <p:nvPr/>
            </p:nvSpPr>
            <p:spPr>
              <a:xfrm flipH="1">
                <a:off x="2315196" y="844041"/>
                <a:ext cx="422090" cy="422090"/>
              </a:xfrm>
              <a:prstGeom prst="ellipse">
                <a:avLst/>
              </a:prstGeom>
              <a:solidFill>
                <a:srgbClr val="DEDFE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</p:grpSp>
        <p:sp>
          <p:nvSpPr>
            <p:cNvPr id="144" name="Rectangle"/>
            <p:cNvSpPr/>
            <p:nvPr/>
          </p:nvSpPr>
          <p:spPr>
            <a:xfrm>
              <a:off x="1682" y="1038072"/>
              <a:ext cx="5593304" cy="2566922"/>
            </a:xfrm>
            <a:prstGeom prst="rect">
              <a:avLst/>
            </a:prstGeom>
            <a:gradFill flip="none" rotWithShape="1">
              <a:gsLst>
                <a:gs pos="0">
                  <a:srgbClr val="FFFFFF">
                    <a:alpha val="0"/>
                  </a:srgbClr>
                </a:gs>
                <a:gs pos="20382">
                  <a:srgbClr val="FFFFFF">
                    <a:alpha val="45796"/>
                  </a:srgbClr>
                </a:gs>
                <a:gs pos="35803">
                  <a:srgbClr val="FFFFFF">
                    <a:alpha val="72898"/>
                  </a:srgbClr>
                </a:gs>
                <a:gs pos="55434">
                  <a:srgbClr val="FFFFFF"/>
                </a:gs>
              </a:gsLst>
              <a:path path="shape">
                <a:fillToRect l="49659" t="-26178" r="50340" b="126178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54570" tIns="54570" rIns="54570" bIns="54570" numCol="1" anchor="ctr">
              <a:noAutofit/>
            </a:bodyPr>
            <a:lstStyle/>
            <a:p>
              <a:pPr>
                <a:lnSpc>
                  <a:spcPct val="80000"/>
                </a:lnSpc>
                <a:spcBef>
                  <a:spcPts val="0"/>
                </a:spcBef>
                <a:defRPr b="0">
                  <a:solidFill>
                    <a:srgbClr val="000000"/>
                  </a:solidFill>
                </a:defRPr>
              </a:pPr>
              <a:endParaRPr/>
            </a:p>
          </p:txBody>
        </p:sp>
        <p:pic>
          <p:nvPicPr>
            <p:cNvPr id="145" name="Image" descr="Image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379670"/>
              <a:ext cx="5603816" cy="299296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47" name="Line"/>
          <p:cNvSpPr/>
          <p:nvPr/>
        </p:nvSpPr>
        <p:spPr>
          <a:xfrm>
            <a:off x="241300" y="10337513"/>
            <a:ext cx="13434202" cy="1"/>
          </a:xfrm>
          <a:prstGeom prst="line">
            <a:avLst/>
          </a:prstGeom>
          <a:ln w="12700">
            <a:solidFill>
              <a:srgbClr val="E4E4E3"/>
            </a:solidFill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48" name="YOUR LOGO…"/>
          <p:cNvSpPr/>
          <p:nvPr/>
        </p:nvSpPr>
        <p:spPr>
          <a:xfrm>
            <a:off x="237111" y="10073378"/>
            <a:ext cx="1757945" cy="528270"/>
          </a:xfrm>
          <a:prstGeom prst="roundRect">
            <a:avLst>
              <a:gd name="adj" fmla="val 36061"/>
            </a:avLst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/>
          <a:p>
            <a:pPr algn="ctr">
              <a:lnSpc>
                <a:spcPct val="90000"/>
              </a:lnSpc>
              <a:spcBef>
                <a:spcPts val="0"/>
              </a:spcBef>
              <a:defRPr>
                <a:solidFill>
                  <a:srgbClr val="407AA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sz="1600"/>
              <a:t>YOUR LOGO</a:t>
            </a:r>
          </a:p>
          <a:p>
            <a:pPr algn="ctr">
              <a:lnSpc>
                <a:spcPct val="90000"/>
              </a:lnSpc>
              <a:spcBef>
                <a:spcPts val="0"/>
              </a:spcBef>
              <a:defRPr>
                <a:solidFill>
                  <a:srgbClr val="407AA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(optional)</a:t>
            </a:r>
          </a:p>
        </p:txBody>
      </p:sp>
      <p:sp>
        <p:nvSpPr>
          <p:cNvPr id="149" name="Basics"/>
          <p:cNvSpPr txBox="1"/>
          <p:nvPr/>
        </p:nvSpPr>
        <p:spPr>
          <a:xfrm>
            <a:off x="282688" y="1219199"/>
            <a:ext cx="873761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>
              <a:lnSpc>
                <a:spcPct val="80000"/>
              </a:lnSpc>
              <a:spcBef>
                <a:spcPts val="0"/>
              </a:spcBef>
              <a:defRPr sz="2500" b="0">
                <a:solidFill>
                  <a:srgbClr val="628DB5"/>
                </a:solidFill>
              </a:defRPr>
            </a:pPr>
            <a:r>
              <a:t>Basics</a:t>
            </a:r>
          </a:p>
        </p:txBody>
      </p:sp>
      <p:sp>
        <p:nvSpPr>
          <p:cNvPr id="150" name="Line"/>
          <p:cNvSpPr/>
          <p:nvPr/>
        </p:nvSpPr>
        <p:spPr>
          <a:xfrm>
            <a:off x="344039" y="1217208"/>
            <a:ext cx="3037294" cy="1"/>
          </a:xfrm>
          <a:prstGeom prst="line">
            <a:avLst/>
          </a:prstGeom>
          <a:ln w="3175">
            <a:solidFill>
              <a:srgbClr val="FFF2C5"/>
            </a:solidFill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51" name="Four Column Layout : : CHEAT SHEET"/>
          <p:cNvSpPr txBox="1">
            <a:spLocks noGrp="1"/>
          </p:cNvSpPr>
          <p:nvPr>
            <p:ph type="title"/>
          </p:nvPr>
        </p:nvSpPr>
        <p:spPr>
          <a:xfrm>
            <a:off x="275721" y="361177"/>
            <a:ext cx="10898129" cy="803346"/>
          </a:xfrm>
          <a:prstGeom prst="rect">
            <a:avLst/>
          </a:prstGeom>
        </p:spPr>
        <p:txBody>
          <a:bodyPr lIns="0" tIns="0" rIns="0" bIns="0" anchor="t"/>
          <a:lstStyle/>
          <a:p>
            <a:r>
              <a:t>Four Column Layout : : </a:t>
            </a:r>
            <a:r>
              <a:rPr sz="3300"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CHEAT SHEET</a:t>
            </a:r>
            <a:r>
              <a:t> </a:t>
            </a:r>
          </a:p>
        </p:txBody>
      </p:sp>
      <p:sp>
        <p:nvSpPr>
          <p:cNvPr id="152" name="RStudio® is a trademark of RStudio, Inc.  •  CC BY SA Your Name •  your@email.com  •  844-448-1212 • your.website.com •  Learn more at webpage or vignette   •  package version  0.5.0 •  Updated: 2017-01"/>
          <p:cNvSpPr txBox="1"/>
          <p:nvPr/>
        </p:nvSpPr>
        <p:spPr>
          <a:xfrm>
            <a:off x="2353572" y="10340910"/>
            <a:ext cx="11322666" cy="2488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4570" tIns="54570" rIns="54570" bIns="54570" anchor="ctr">
            <a:spAutoFit/>
          </a:bodyPr>
          <a:lstStyle/>
          <a:p>
            <a:pPr algn="r">
              <a:lnSpc>
                <a:spcPct val="90000"/>
              </a:lnSpc>
              <a:spcBef>
                <a:spcPts val="0"/>
              </a:spcBef>
              <a:defRPr sz="900" b="0">
                <a:solidFill>
                  <a:srgbClr val="000000"/>
                </a:solidFill>
              </a:defRPr>
            </a:pPr>
            <a:r>
              <a:t>RStudio® is a trademark of RStudio, Inc.  •  </a:t>
            </a:r>
            <a:r>
              <a:rPr>
                <a:hlinkClick r:id="rId3"/>
              </a:rPr>
              <a:t>CC BY SA</a:t>
            </a:r>
            <a:r>
              <a:t> Your Name •  </a:t>
            </a:r>
            <a:r>
              <a:rPr>
                <a:hlinkClick r:id="rId4"/>
              </a:rPr>
              <a:t>your@email.com</a:t>
            </a:r>
            <a:r>
              <a:t>  •  844-448-1212 • </a:t>
            </a:r>
            <a:r>
              <a:rPr>
                <a:hlinkClick r:id="rId5"/>
              </a:rPr>
              <a:t>your.website.com</a:t>
            </a:r>
            <a:r>
              <a:t> •  Learn more at </a:t>
            </a:r>
            <a:r>
              <a:rPr b="1"/>
              <a:t>webpage or vignette</a:t>
            </a:r>
            <a:r>
              <a:t>   •  package version  0.5.0 •  Updated: 2017-01</a:t>
            </a:r>
          </a:p>
        </p:txBody>
      </p:sp>
      <p:sp>
        <p:nvSpPr>
          <p:cNvPr id="153" name="Line"/>
          <p:cNvSpPr/>
          <p:nvPr/>
        </p:nvSpPr>
        <p:spPr>
          <a:xfrm>
            <a:off x="291339" y="1219200"/>
            <a:ext cx="3079672" cy="0"/>
          </a:xfrm>
          <a:prstGeom prst="line">
            <a:avLst/>
          </a:prstGeom>
          <a:ln w="3175">
            <a:solidFill>
              <a:srgbClr val="767C85"/>
            </a:solidFill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54" name="Remember that the best cheatsheets are visual—not written—documents. Whenever possible use visual elements to make it easier for readers to find the information they need."/>
          <p:cNvSpPr txBox="1"/>
          <p:nvPr/>
        </p:nvSpPr>
        <p:spPr>
          <a:xfrm>
            <a:off x="323328" y="2932209"/>
            <a:ext cx="3093870" cy="706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/>
          <a:p>
            <a:pPr>
              <a:lnSpc>
                <a:spcPct val="90000"/>
              </a:lnSpc>
              <a:spcBef>
                <a:spcPts val="0"/>
              </a:spcBef>
              <a:defRPr b="0">
                <a:solidFill>
                  <a:srgbClr val="000000"/>
                </a:solidFill>
              </a:defRPr>
            </a:pPr>
            <a:r>
              <a:t>Remember that the best cheatsheets are </a:t>
            </a:r>
            <a:r>
              <a:rPr b="1"/>
              <a:t>visual</a:t>
            </a:r>
            <a:r>
              <a:t>—not written—documents. Whenever possible use visual elements to make it easier for readers to find the information they need.</a:t>
            </a:r>
          </a:p>
        </p:txBody>
      </p:sp>
      <p:sp>
        <p:nvSpPr>
          <p:cNvPr id="155" name="Thank you for making a new cheatsheet for R! These cheatsheets have an important job:"/>
          <p:cNvSpPr txBox="1"/>
          <p:nvPr/>
        </p:nvSpPr>
        <p:spPr>
          <a:xfrm>
            <a:off x="323328" y="1727200"/>
            <a:ext cx="3015693" cy="3870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/>
          <a:p>
            <a:pPr>
              <a:lnSpc>
                <a:spcPct val="90000"/>
              </a:lnSpc>
              <a:spcBef>
                <a:spcPts val="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b="0">
                <a:solidFill>
                  <a:srgbClr val="000000"/>
                </a:solidFill>
              </a:defRPr>
            </a:pPr>
            <a:r>
              <a:rPr b="1"/>
              <a:t>Thank you </a:t>
            </a:r>
            <a:r>
              <a:t>for making a new cheatsheet for R! These cheatsheets have an important job: </a:t>
            </a:r>
          </a:p>
        </p:txBody>
      </p:sp>
      <p:sp>
        <p:nvSpPr>
          <p:cNvPr id="156" name="Cheatsheets make it easy for R users…"/>
          <p:cNvSpPr txBox="1"/>
          <p:nvPr/>
        </p:nvSpPr>
        <p:spPr>
          <a:xfrm>
            <a:off x="583048" y="2331453"/>
            <a:ext cx="2496254" cy="3722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700" tIns="12700" rIns="12700" bIns="12700"/>
          <a:lstStyle/>
          <a:p>
            <a:pPr algn="ctr">
              <a:lnSpc>
                <a:spcPct val="90000"/>
              </a:lnSpc>
              <a:spcBef>
                <a:spcPts val="0"/>
              </a:spcBef>
              <a:defRPr>
                <a:solidFill>
                  <a:srgbClr val="000000"/>
                </a:solidFill>
              </a:defRPr>
            </a:pPr>
            <a:r>
              <a:t>Cheatsheets make it easy for R users </a:t>
            </a:r>
          </a:p>
          <a:p>
            <a:pPr algn="ctr">
              <a:lnSpc>
                <a:spcPct val="90000"/>
              </a:lnSpc>
              <a:spcBef>
                <a:spcPts val="0"/>
              </a:spcBef>
              <a:defRPr>
                <a:solidFill>
                  <a:srgbClr val="000000"/>
                </a:solidFill>
              </a:defRPr>
            </a:pPr>
            <a:r>
              <a:t>to look up useful information.</a:t>
            </a:r>
          </a:p>
        </p:txBody>
      </p:sp>
      <p:grpSp>
        <p:nvGrpSpPr>
          <p:cNvPr id="159" name="Group"/>
          <p:cNvGrpSpPr/>
          <p:nvPr/>
        </p:nvGrpSpPr>
        <p:grpSpPr>
          <a:xfrm>
            <a:off x="589203" y="6495822"/>
            <a:ext cx="2483943" cy="276125"/>
            <a:chOff x="0" y="0"/>
            <a:chExt cx="2483942" cy="276123"/>
          </a:xfrm>
        </p:grpSpPr>
        <p:pic>
          <p:nvPicPr>
            <p:cNvPr id="157" name="Image" descr="Image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0" y="0"/>
              <a:ext cx="2483943" cy="27612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58" name="summary function"/>
            <p:cNvSpPr txBox="1"/>
            <p:nvPr/>
          </p:nvSpPr>
          <p:spPr>
            <a:xfrm>
              <a:off x="169211" y="36983"/>
              <a:ext cx="1247446" cy="190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>
                <a:lnSpc>
                  <a:spcPct val="80000"/>
                </a:lnSpc>
                <a:spcBef>
                  <a:spcPts val="0"/>
                </a:spcBef>
                <a:defRPr>
                  <a:solidFill>
                    <a:srgbClr val="000000"/>
                  </a:solidFill>
                </a:defRPr>
              </a:lvl1pPr>
            </a:lstStyle>
            <a:p>
              <a:r>
                <a:t>summary function</a:t>
              </a:r>
            </a:p>
          </p:txBody>
        </p:sp>
      </p:grpSp>
      <p:sp>
        <p:nvSpPr>
          <p:cNvPr id="160" name="Use a layout that flows and makes it easy to zero in on specific topics."/>
          <p:cNvSpPr txBox="1"/>
          <p:nvPr/>
        </p:nvSpPr>
        <p:spPr>
          <a:xfrm>
            <a:off x="311956" y="3918749"/>
            <a:ext cx="3038438" cy="3920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/>
          <a:p>
            <a:pPr marL="152400" indent="-152400">
              <a:lnSpc>
                <a:spcPct val="90000"/>
              </a:lnSpc>
              <a:spcBef>
                <a:spcPts val="0"/>
              </a:spcBef>
              <a:buClr>
                <a:srgbClr val="000000"/>
              </a:buClr>
              <a:buSzPct val="100000"/>
              <a:buAutoNum type="arabicPeriod"/>
              <a:defRPr b="0">
                <a:solidFill>
                  <a:srgbClr val="000000"/>
                </a:solidFill>
              </a:defRPr>
            </a:pPr>
            <a:r>
              <a:t>Use a </a:t>
            </a:r>
            <a:r>
              <a:rPr b="1"/>
              <a:t>layout</a:t>
            </a:r>
            <a:r>
              <a:t> that flows and makes it easy to zero in on specific topics.</a:t>
            </a:r>
          </a:p>
        </p:txBody>
      </p:sp>
      <p:sp>
        <p:nvSpPr>
          <p:cNvPr id="161" name="Use visualizations to explain concepts quickly and concisely."/>
          <p:cNvSpPr txBox="1"/>
          <p:nvPr/>
        </p:nvSpPr>
        <p:spPr>
          <a:xfrm>
            <a:off x="322522" y="5856007"/>
            <a:ext cx="3080328" cy="4037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/>
          <a:p>
            <a:pPr marL="152400" indent="-152400">
              <a:lnSpc>
                <a:spcPct val="90000"/>
              </a:lnSpc>
              <a:spcBef>
                <a:spcPts val="0"/>
              </a:spcBef>
              <a:buClr>
                <a:srgbClr val="000000"/>
              </a:buClr>
              <a:buSzPct val="100000"/>
              <a:buAutoNum type="arabicPeriod" startAt="2"/>
              <a:defRPr b="0">
                <a:solidFill>
                  <a:srgbClr val="000000"/>
                </a:solidFill>
              </a:defRPr>
            </a:pPr>
            <a:r>
              <a:t>Use </a:t>
            </a:r>
            <a:r>
              <a:rPr b="1"/>
              <a:t>visualizations</a:t>
            </a:r>
            <a:r>
              <a:t> to explain concepts quickly and concisely.</a:t>
            </a:r>
          </a:p>
        </p:txBody>
      </p:sp>
      <p:sp>
        <p:nvSpPr>
          <p:cNvPr id="162" name="Use visual elements to make the sheet scannable."/>
          <p:cNvSpPr txBox="1"/>
          <p:nvPr/>
        </p:nvSpPr>
        <p:spPr>
          <a:xfrm>
            <a:off x="323328" y="7098955"/>
            <a:ext cx="3078715" cy="3920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/>
          <a:p>
            <a:pPr marL="152400" indent="-152400">
              <a:lnSpc>
                <a:spcPct val="90000"/>
              </a:lnSpc>
              <a:spcBef>
                <a:spcPts val="0"/>
              </a:spcBef>
              <a:buClr>
                <a:srgbClr val="000000"/>
              </a:buClr>
              <a:buSzPct val="100000"/>
              <a:buAutoNum type="arabicPeriod" startAt="3"/>
              <a:defRPr b="0">
                <a:solidFill>
                  <a:srgbClr val="000000"/>
                </a:solidFill>
              </a:defRPr>
            </a:pPr>
            <a:r>
              <a:t>Use visual elements to make the sheet </a:t>
            </a:r>
            <a:r>
              <a:rPr b="1"/>
              <a:t>scannable</a:t>
            </a:r>
            <a:r>
              <a:t>.</a:t>
            </a:r>
          </a:p>
        </p:txBody>
      </p:sp>
      <p:sp>
        <p:nvSpPr>
          <p:cNvPr id="163" name="Use visual emphasis (like color, size, and font weight) to make important information easy to find."/>
          <p:cNvSpPr txBox="1"/>
          <p:nvPr/>
        </p:nvSpPr>
        <p:spPr>
          <a:xfrm>
            <a:off x="323328" y="8750206"/>
            <a:ext cx="3078715" cy="5812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/>
          <a:p>
            <a:pPr marL="152400" indent="-152400">
              <a:lnSpc>
                <a:spcPct val="90000"/>
              </a:lnSpc>
              <a:spcBef>
                <a:spcPts val="0"/>
              </a:spcBef>
              <a:buClr>
                <a:srgbClr val="000000"/>
              </a:buClr>
              <a:buSzPct val="100000"/>
              <a:buAutoNum type="arabicPeriod" startAt="4"/>
              <a:defRPr b="0">
                <a:solidFill>
                  <a:srgbClr val="000000"/>
                </a:solidFill>
              </a:defRPr>
            </a:pPr>
            <a:r>
              <a:t>Use visual </a:t>
            </a:r>
            <a:r>
              <a:rPr b="1"/>
              <a:t>emphasis</a:t>
            </a:r>
            <a:r>
              <a:t> (like color, size, and font weight) to make important information easy to find.</a:t>
            </a:r>
          </a:p>
        </p:txBody>
      </p:sp>
      <p:sp>
        <p:nvSpPr>
          <p:cNvPr id="164" name="dplyr::lag() - Offset elements by 1…"/>
          <p:cNvSpPr txBox="1"/>
          <p:nvPr/>
        </p:nvSpPr>
        <p:spPr>
          <a:xfrm>
            <a:off x="653726" y="9432114"/>
            <a:ext cx="2354898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/>
          <a:p>
            <a:pPr>
              <a:lnSpc>
                <a:spcPct val="80000"/>
              </a:lnSpc>
              <a:spcBef>
                <a:spcPts val="0"/>
              </a:spcBef>
              <a:defRPr b="0">
                <a:solidFill>
                  <a:srgbClr val="000000"/>
                </a:solidFill>
              </a:defRPr>
            </a:pPr>
            <a:r>
              <a:t>dplyr::</a:t>
            </a:r>
            <a:r>
              <a:rPr b="1"/>
              <a:t>lag()</a:t>
            </a:r>
            <a:r>
              <a:t> - Offset elements by 1</a:t>
            </a:r>
          </a:p>
          <a:p>
            <a:pPr>
              <a:lnSpc>
                <a:spcPct val="80000"/>
              </a:lnSpc>
              <a:spcBef>
                <a:spcPts val="0"/>
              </a:spcBef>
              <a:defRPr b="0">
                <a:solidFill>
                  <a:srgbClr val="000000"/>
                </a:solidFill>
              </a:defRPr>
            </a:pPr>
            <a:r>
              <a:t>dplyr::</a:t>
            </a:r>
            <a:r>
              <a:rPr b="1"/>
              <a:t>lead()</a:t>
            </a:r>
            <a:r>
              <a:t> - Offset elements by -1</a:t>
            </a:r>
          </a:p>
        </p:txBody>
      </p:sp>
      <p:sp>
        <p:nvSpPr>
          <p:cNvPr id="165" name="Each cheatsheet should be licensed under the creative commons license.…"/>
          <p:cNvSpPr txBox="1"/>
          <p:nvPr/>
        </p:nvSpPr>
        <p:spPr>
          <a:xfrm>
            <a:off x="3777692" y="8618211"/>
            <a:ext cx="3129507" cy="11695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b">
            <a:norm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r>
              <a:t>Each cheatsheet should be licensed under the creative commons license.</a:t>
            </a:r>
          </a:p>
          <a:p>
            <a:pPr>
              <a:lnSpc>
                <a:spcPct val="90000"/>
              </a:lnSpc>
              <a:spcBef>
                <a:spcPts val="0"/>
              </a:spcBef>
              <a:defRPr b="0">
                <a:solidFill>
                  <a:srgbClr val="000000"/>
                </a:solidFill>
              </a:defRPr>
            </a:pPr>
            <a:r>
              <a:t>To license the sheet as creative commons, put CC'd by &lt;your name&gt; in the small print at the bottom of each page and link it to </a:t>
            </a:r>
          </a:p>
          <a:p>
            <a:pPr>
              <a:lnSpc>
                <a:spcPct val="90000"/>
              </a:lnSpc>
              <a:spcBef>
                <a:spcPts val="0"/>
              </a:spcBef>
              <a:defRPr b="0">
                <a:solidFill>
                  <a:srgbClr val="000000"/>
                </a:solidFill>
              </a:defRPr>
            </a:pPr>
            <a:r>
              <a:rPr b="1"/>
              <a:t>http://creativecommons.org/licenses/by/4.0/</a:t>
            </a:r>
          </a:p>
        </p:txBody>
      </p:sp>
      <p:grpSp>
        <p:nvGrpSpPr>
          <p:cNvPr id="168" name="Group"/>
          <p:cNvGrpSpPr/>
          <p:nvPr/>
        </p:nvGrpSpPr>
        <p:grpSpPr>
          <a:xfrm>
            <a:off x="3860953" y="4195895"/>
            <a:ext cx="2818195" cy="228903"/>
            <a:chOff x="0" y="0"/>
            <a:chExt cx="2818194" cy="228901"/>
          </a:xfrm>
        </p:grpSpPr>
        <p:sp>
          <p:nvSpPr>
            <p:cNvPr id="166" name="SUBTITLE"/>
            <p:cNvSpPr txBox="1"/>
            <p:nvPr/>
          </p:nvSpPr>
          <p:spPr>
            <a:xfrm>
              <a:off x="0" y="13001"/>
              <a:ext cx="689915" cy="215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12700" tIns="12700" rIns="12700" bIns="12700" numCol="1" anchor="ctr">
              <a:spAutoFit/>
            </a:bodyPr>
            <a:lstStyle/>
            <a:p>
              <a:pPr lvl="1" indent="0"/>
              <a:r>
                <a:t>SUBTITLE</a:t>
              </a:r>
            </a:p>
          </p:txBody>
        </p:sp>
        <p:sp>
          <p:nvSpPr>
            <p:cNvPr id="167" name="Line"/>
            <p:cNvSpPr/>
            <p:nvPr/>
          </p:nvSpPr>
          <p:spPr>
            <a:xfrm>
              <a:off x="23250" y="0"/>
              <a:ext cx="2794945" cy="0"/>
            </a:xfrm>
            <a:prstGeom prst="line">
              <a:avLst/>
            </a:prstGeom>
            <a:noFill/>
            <a:ln w="12700" cap="flat">
              <a:solidFill>
                <a:srgbClr val="E0E0E0"/>
              </a:solidFill>
              <a:custDash>
                <a:ds d="100000" sp="200000"/>
              </a:custDash>
              <a:round/>
            </a:ln>
            <a:effectLst/>
          </p:spPr>
          <p:txBody>
            <a:bodyPr wrap="square" lIns="54570" tIns="54570" rIns="54570" bIns="54570" numCol="1" anchor="ctr">
              <a:noAutofit/>
            </a:bodyPr>
            <a:lstStyle/>
            <a:p>
              <a:pPr>
                <a:lnSpc>
                  <a:spcPct val="80000"/>
                </a:lnSpc>
                <a:spcBef>
                  <a:spcPts val="600"/>
                </a:spcBef>
                <a:defRPr b="0">
                  <a:solidFill>
                    <a:srgbClr val="000000"/>
                  </a:solidFill>
                </a:defRPr>
              </a:pPr>
              <a:endParaRPr/>
            </a:p>
          </p:txBody>
        </p:sp>
      </p:grpSp>
      <p:sp>
        <p:nvSpPr>
          <p:cNvPr id="169" name="Use headers, colors, and/or backgrounds to separate or group together sections."/>
          <p:cNvSpPr txBox="1"/>
          <p:nvPr/>
        </p:nvSpPr>
        <p:spPr>
          <a:xfrm>
            <a:off x="3738753" y="1710180"/>
            <a:ext cx="2912301" cy="4710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4570" tIns="54570" rIns="54570" bIns="54570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b="0">
                <a:solidFill>
                  <a:srgbClr val="000000"/>
                </a:solidFill>
                <a:latin typeface="+mn-lt"/>
                <a:ea typeface="+mn-ea"/>
                <a:cs typeface="+mn-cs"/>
                <a:sym typeface="Source Sans Pro Light"/>
              </a:defRPr>
            </a:pPr>
            <a:r>
              <a:rPr>
                <a:latin typeface="Source Sans Pro"/>
                <a:ea typeface="Source Sans Pro"/>
                <a:cs typeface="Source Sans Pro"/>
                <a:sym typeface="Source Sans Pro"/>
              </a:rPr>
              <a:t>Use headers, colors, and/or backgrounds to </a:t>
            </a:r>
            <a:r>
              <a:rPr b="1">
                <a:latin typeface="Source Sans Pro"/>
                <a:ea typeface="Source Sans Pro"/>
                <a:cs typeface="Source Sans Pro"/>
                <a:sym typeface="Source Sans Pro"/>
              </a:rPr>
              <a:t>separate or group together sections</a:t>
            </a:r>
            <a:r>
              <a:t>.</a:t>
            </a:r>
          </a:p>
        </p:txBody>
      </p:sp>
      <p:sp>
        <p:nvSpPr>
          <p:cNvPr id="170" name="Create a visual hierarchy. Help users navigate the page with titles, subtitles, and subsubtitles"/>
          <p:cNvSpPr txBox="1"/>
          <p:nvPr/>
        </p:nvSpPr>
        <p:spPr>
          <a:xfrm>
            <a:off x="3738753" y="3206077"/>
            <a:ext cx="3207385" cy="4710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4570" tIns="54570" rIns="54570" bIns="54570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b="0">
                <a:solidFill>
                  <a:srgbClr val="000000"/>
                </a:solidFill>
                <a:latin typeface="+mn-lt"/>
                <a:ea typeface="+mn-ea"/>
                <a:cs typeface="+mn-cs"/>
                <a:sym typeface="Source Sans Pro Light"/>
              </a:defRPr>
            </a:pPr>
            <a:r>
              <a:rPr b="1">
                <a:latin typeface="Source Sans Pro"/>
                <a:ea typeface="Source Sans Pro"/>
                <a:cs typeface="Source Sans Pro"/>
                <a:sym typeface="Source Sans Pro"/>
              </a:rPr>
              <a:t>Create a visual hierarchy</a:t>
            </a:r>
            <a:r>
              <a:t>. </a:t>
            </a:r>
            <a:r>
              <a:rPr>
                <a:latin typeface="Source Sans Pro"/>
                <a:ea typeface="Source Sans Pro"/>
                <a:cs typeface="Source Sans Pro"/>
                <a:sym typeface="Source Sans Pro"/>
              </a:rPr>
              <a:t>Help users navigate the page with titles, subtitles, and subsubtitles</a:t>
            </a:r>
          </a:p>
        </p:txBody>
      </p:sp>
      <p:sp>
        <p:nvSpPr>
          <p:cNvPr id="171" name="Fit sections to content. Try several different layouts.…"/>
          <p:cNvSpPr txBox="1"/>
          <p:nvPr/>
        </p:nvSpPr>
        <p:spPr>
          <a:xfrm>
            <a:off x="3738753" y="5163510"/>
            <a:ext cx="2537609" cy="16521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4570" tIns="54570" rIns="54570" bIns="54570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b="0">
                <a:solidFill>
                  <a:srgbClr val="000000"/>
                </a:solidFill>
                <a:latin typeface="+mn-lt"/>
                <a:ea typeface="+mn-ea"/>
                <a:cs typeface="+mn-cs"/>
                <a:sym typeface="Source Sans Pro Light"/>
              </a:defRPr>
            </a:pPr>
            <a:r>
              <a:rPr b="1">
                <a:latin typeface="Source Sans Pro"/>
                <a:ea typeface="Source Sans Pro"/>
                <a:cs typeface="Source Sans Pro"/>
                <a:sym typeface="Source Sans Pro"/>
              </a:rPr>
              <a:t>Fit sections to content</a:t>
            </a:r>
            <a:r>
              <a:t>. </a:t>
            </a:r>
            <a:r>
              <a:rPr>
                <a:latin typeface="Source Sans Pro"/>
                <a:ea typeface="Source Sans Pro"/>
                <a:cs typeface="Source Sans Pro"/>
                <a:sym typeface="Source Sans Pro"/>
              </a:rPr>
              <a:t>Try several different layouts. </a:t>
            </a:r>
          </a:p>
          <a:p>
            <a:pPr>
              <a:lnSpc>
                <a:spcPct val="90000"/>
              </a:lnSpc>
              <a:spcBef>
                <a:spcPts val="30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b="0">
                <a:solidFill>
                  <a:srgbClr val="000000"/>
                </a:solidFill>
                <a:latin typeface="+mn-lt"/>
                <a:ea typeface="+mn-ea"/>
                <a:cs typeface="+mn-cs"/>
                <a:sym typeface="Source Sans Pro Light"/>
              </a:defRPr>
            </a:pP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>
              <a:lnSpc>
                <a:spcPct val="90000"/>
              </a:lnSpc>
              <a:spcBef>
                <a:spcPts val="30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b="0">
                <a:solidFill>
                  <a:srgbClr val="000000"/>
                </a:solidFill>
              </a:defRPr>
            </a:pPr>
            <a:r>
              <a:t>Use numbers or arrows to link sections if the order/</a:t>
            </a:r>
            <a:r>
              <a:rPr b="1"/>
              <a:t>flow</a:t>
            </a:r>
            <a:r>
              <a:t> is confusing.</a:t>
            </a:r>
          </a:p>
          <a:p>
            <a:pPr>
              <a:lnSpc>
                <a:spcPct val="90000"/>
              </a:lnSpc>
              <a:spcBef>
                <a:spcPts val="30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b="0">
                <a:solidFill>
                  <a:srgbClr val="000000"/>
                </a:solidFill>
              </a:defRPr>
            </a:pPr>
            <a:endParaRPr/>
          </a:p>
          <a:p>
            <a:pPr>
              <a:lnSpc>
                <a:spcPct val="90000"/>
              </a:lnSpc>
              <a:spcBef>
                <a:spcPts val="30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b="0">
                <a:solidFill>
                  <a:srgbClr val="000000"/>
                </a:solidFill>
                <a:latin typeface="+mn-lt"/>
                <a:ea typeface="+mn-ea"/>
                <a:cs typeface="+mn-cs"/>
                <a:sym typeface="Source Sans Pro Light"/>
              </a:defRPr>
            </a:pPr>
            <a:r>
              <a:rPr>
                <a:latin typeface="Source Sans Pro"/>
                <a:ea typeface="Source Sans Pro"/>
                <a:cs typeface="Source Sans Pro"/>
                <a:sym typeface="Source Sans Pro"/>
              </a:rPr>
              <a:t>Quickly identify content with a </a:t>
            </a:r>
            <a:r>
              <a:rPr b="1">
                <a:latin typeface="Source Sans Pro"/>
                <a:ea typeface="Source Sans Pro"/>
                <a:cs typeface="Source Sans Pro"/>
                <a:sym typeface="Source Sans Pro"/>
              </a:rPr>
              <a:t>package hexsticker</a:t>
            </a:r>
            <a:r>
              <a:rPr>
                <a:latin typeface="Source Sans Pro"/>
                <a:ea typeface="Source Sans Pro"/>
                <a:cs typeface="Source Sans Pro"/>
                <a:sym typeface="Source Sans Pro"/>
              </a:rPr>
              <a:t> (if available)</a:t>
            </a:r>
          </a:p>
        </p:txBody>
      </p:sp>
      <p:grpSp>
        <p:nvGrpSpPr>
          <p:cNvPr id="174" name="Group"/>
          <p:cNvGrpSpPr/>
          <p:nvPr/>
        </p:nvGrpSpPr>
        <p:grpSpPr>
          <a:xfrm>
            <a:off x="3795729" y="2206593"/>
            <a:ext cx="827379" cy="215901"/>
            <a:chOff x="0" y="0"/>
            <a:chExt cx="827378" cy="215900"/>
          </a:xfrm>
        </p:grpSpPr>
        <p:sp>
          <p:nvSpPr>
            <p:cNvPr id="172" name="Section 1"/>
            <p:cNvSpPr txBox="1"/>
            <p:nvPr/>
          </p:nvSpPr>
          <p:spPr>
            <a:xfrm>
              <a:off x="0" y="-1"/>
              <a:ext cx="654558" cy="215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12700" tIns="12700" rIns="12700" bIns="12700" numCol="1" anchor="ctr">
              <a:spAutoFit/>
            </a:bodyPr>
            <a:lstStyle/>
            <a:p>
              <a:pPr lvl="1" indent="0">
                <a:lnSpc>
                  <a:spcPct val="80000"/>
                </a:lnSpc>
                <a:spcBef>
                  <a:spcPts val="0"/>
                </a:spcBef>
                <a:defRPr>
                  <a:solidFill>
                    <a:srgbClr val="628DB5"/>
                  </a:solidFill>
                </a:defRPr>
              </a:pPr>
              <a:r>
                <a:t>Section 1</a:t>
              </a:r>
            </a:p>
          </p:txBody>
        </p:sp>
        <p:sp>
          <p:nvSpPr>
            <p:cNvPr id="173" name="Line"/>
            <p:cNvSpPr/>
            <p:nvPr/>
          </p:nvSpPr>
          <p:spPr>
            <a:xfrm>
              <a:off x="4418" y="27028"/>
              <a:ext cx="822961" cy="1"/>
            </a:xfrm>
            <a:prstGeom prst="line">
              <a:avLst/>
            </a:prstGeom>
            <a:noFill/>
            <a:ln w="12700" cap="flat">
              <a:solidFill>
                <a:srgbClr val="E4E4E3"/>
              </a:solidFill>
              <a:prstDash val="solid"/>
              <a:miter lim="400000"/>
            </a:ln>
            <a:effectLst/>
          </p:spPr>
          <p:txBody>
            <a:bodyPr wrap="square" lIns="54570" tIns="54570" rIns="54570" bIns="54570" numCol="1" anchor="ctr">
              <a:noAutofit/>
            </a:bodyPr>
            <a:lstStyle/>
            <a:p>
              <a:pPr>
                <a:lnSpc>
                  <a:spcPct val="80000"/>
                </a:lnSpc>
                <a:spcBef>
                  <a:spcPts val="600"/>
                </a:spcBef>
                <a:defRPr b="0">
                  <a:solidFill>
                    <a:srgbClr val="000000"/>
                  </a:solidFill>
                </a:defRPr>
              </a:pPr>
              <a:endParaRPr/>
            </a:p>
          </p:txBody>
        </p:sp>
      </p:grpSp>
      <p:grpSp>
        <p:nvGrpSpPr>
          <p:cNvPr id="177" name="Group"/>
          <p:cNvGrpSpPr/>
          <p:nvPr/>
        </p:nvGrpSpPr>
        <p:grpSpPr>
          <a:xfrm>
            <a:off x="4754687" y="2201871"/>
            <a:ext cx="840852" cy="397495"/>
            <a:chOff x="0" y="0"/>
            <a:chExt cx="840851" cy="397494"/>
          </a:xfrm>
        </p:grpSpPr>
        <p:sp>
          <p:nvSpPr>
            <p:cNvPr id="175" name="Rectangle"/>
            <p:cNvSpPr/>
            <p:nvPr/>
          </p:nvSpPr>
          <p:spPr>
            <a:xfrm>
              <a:off x="0" y="25249"/>
              <a:ext cx="840852" cy="372246"/>
            </a:xfrm>
            <a:prstGeom prst="rect">
              <a:avLst/>
            </a:prstGeom>
            <a:gradFill flip="none" rotWithShape="1">
              <a:gsLst>
                <a:gs pos="0">
                  <a:srgbClr val="FFFFFF">
                    <a:alpha val="32629"/>
                  </a:srgbClr>
                </a:gs>
                <a:gs pos="100000">
                  <a:srgbClr val="FABF53">
                    <a:alpha val="32629"/>
                  </a:srgbClr>
                </a:gs>
              </a:gsLst>
              <a:lin ang="162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54570" tIns="54570" rIns="54570" bIns="54570" numCol="1" anchor="ctr">
              <a:noAutofit/>
            </a:bodyPr>
            <a:lstStyle/>
            <a:p>
              <a:pPr>
                <a:lnSpc>
                  <a:spcPct val="80000"/>
                </a:lnSpc>
                <a:spcBef>
                  <a:spcPts val="0"/>
                </a:spcBef>
                <a:defRPr b="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76" name="Section 2"/>
            <p:cNvSpPr txBox="1"/>
            <p:nvPr/>
          </p:nvSpPr>
          <p:spPr>
            <a:xfrm>
              <a:off x="26928" y="-1"/>
              <a:ext cx="654559" cy="215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12700" tIns="12700" rIns="12700" bIns="12700" numCol="1" anchor="ctr">
              <a:spAutoFit/>
            </a:bodyPr>
            <a:lstStyle/>
            <a:p>
              <a:pPr lvl="1" indent="0">
                <a:lnSpc>
                  <a:spcPct val="80000"/>
                </a:lnSpc>
                <a:spcBef>
                  <a:spcPts val="0"/>
                </a:spcBef>
                <a:defRPr>
                  <a:solidFill>
                    <a:srgbClr val="424242"/>
                  </a:solidFill>
                </a:defRPr>
              </a:pPr>
              <a:r>
                <a:t>Section 2</a:t>
              </a:r>
            </a:p>
          </p:txBody>
        </p:sp>
      </p:grpSp>
      <p:grpSp>
        <p:nvGrpSpPr>
          <p:cNvPr id="180" name="Group"/>
          <p:cNvGrpSpPr/>
          <p:nvPr/>
        </p:nvGrpSpPr>
        <p:grpSpPr>
          <a:xfrm>
            <a:off x="5720637" y="2204196"/>
            <a:ext cx="840342" cy="679873"/>
            <a:chOff x="0" y="0"/>
            <a:chExt cx="840341" cy="679872"/>
          </a:xfrm>
        </p:grpSpPr>
        <p:sp>
          <p:nvSpPr>
            <p:cNvPr id="178" name="Rectangle"/>
            <p:cNvSpPr/>
            <p:nvPr/>
          </p:nvSpPr>
          <p:spPr>
            <a:xfrm>
              <a:off x="0" y="12700"/>
              <a:ext cx="840342" cy="667173"/>
            </a:xfrm>
            <a:prstGeom prst="rect">
              <a:avLst/>
            </a:prstGeom>
            <a:solidFill>
              <a:srgbClr val="79B0DC">
                <a:alpha val="2377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4570" tIns="54570" rIns="54570" bIns="54570" numCol="1" anchor="ctr">
              <a:noAutofit/>
            </a:bodyPr>
            <a:lstStyle/>
            <a:p>
              <a:pPr>
                <a:lnSpc>
                  <a:spcPct val="80000"/>
                </a:lnSpc>
                <a:spcBef>
                  <a:spcPts val="0"/>
                </a:spcBef>
                <a:defRPr sz="1000" b="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79" name="Section 3"/>
            <p:cNvSpPr txBox="1"/>
            <p:nvPr/>
          </p:nvSpPr>
          <p:spPr>
            <a:xfrm>
              <a:off x="8221" y="-1"/>
              <a:ext cx="654559" cy="215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12700" tIns="12700" rIns="12700" bIns="12700" numCol="1" anchor="ctr">
              <a:spAutoFit/>
            </a:bodyPr>
            <a:lstStyle/>
            <a:p>
              <a:pPr lvl="1" indent="0">
                <a:lnSpc>
                  <a:spcPct val="80000"/>
                </a:lnSpc>
                <a:spcBef>
                  <a:spcPts val="0"/>
                </a:spcBef>
                <a:defRPr>
                  <a:solidFill>
                    <a:srgbClr val="424242"/>
                  </a:solidFill>
                </a:defRPr>
              </a:pPr>
              <a:r>
                <a:t>Section 3</a:t>
              </a:r>
            </a:p>
          </p:txBody>
        </p:sp>
      </p:grpSp>
      <p:grpSp>
        <p:nvGrpSpPr>
          <p:cNvPr id="183" name="Group"/>
          <p:cNvGrpSpPr/>
          <p:nvPr/>
        </p:nvGrpSpPr>
        <p:grpSpPr>
          <a:xfrm>
            <a:off x="3860953" y="3694244"/>
            <a:ext cx="2815850" cy="431801"/>
            <a:chOff x="0" y="0"/>
            <a:chExt cx="2815849" cy="431800"/>
          </a:xfrm>
        </p:grpSpPr>
        <p:sp>
          <p:nvSpPr>
            <p:cNvPr id="181" name="Title"/>
            <p:cNvSpPr txBox="1"/>
            <p:nvPr/>
          </p:nvSpPr>
          <p:spPr>
            <a:xfrm>
              <a:off x="0" y="-1"/>
              <a:ext cx="632143" cy="431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12700" tIns="12700" rIns="12700" bIns="12700" numCol="1" anchor="ctr">
              <a:spAutoFit/>
            </a:bodyPr>
            <a:lstStyle/>
            <a:p>
              <a:pPr lvl="1" indent="0">
                <a:lnSpc>
                  <a:spcPct val="80000"/>
                </a:lnSpc>
                <a:spcBef>
                  <a:spcPts val="0"/>
                </a:spcBef>
                <a:defRPr sz="2500" b="0">
                  <a:solidFill>
                    <a:srgbClr val="628DB5"/>
                  </a:solidFill>
                </a:defRPr>
              </a:pPr>
              <a:r>
                <a:t>Title</a:t>
              </a:r>
            </a:p>
          </p:txBody>
        </p:sp>
        <p:sp>
          <p:nvSpPr>
            <p:cNvPr id="182" name="Line"/>
            <p:cNvSpPr/>
            <p:nvPr/>
          </p:nvSpPr>
          <p:spPr>
            <a:xfrm>
              <a:off x="17118" y="20678"/>
              <a:ext cx="2798732" cy="1"/>
            </a:xfrm>
            <a:prstGeom prst="line">
              <a:avLst/>
            </a:prstGeom>
            <a:noFill/>
            <a:ln w="12700" cap="flat">
              <a:solidFill>
                <a:srgbClr val="E4E4E3"/>
              </a:solidFill>
              <a:prstDash val="solid"/>
              <a:miter lim="400000"/>
            </a:ln>
            <a:effectLst/>
          </p:spPr>
          <p:txBody>
            <a:bodyPr wrap="square" lIns="54570" tIns="54570" rIns="54570" bIns="54570" numCol="1" anchor="ctr">
              <a:noAutofit/>
            </a:bodyPr>
            <a:lstStyle/>
            <a:p>
              <a:pPr>
                <a:lnSpc>
                  <a:spcPct val="80000"/>
                </a:lnSpc>
                <a:spcBef>
                  <a:spcPts val="600"/>
                </a:spcBef>
                <a:defRPr b="0">
                  <a:solidFill>
                    <a:srgbClr val="000000"/>
                  </a:solidFill>
                </a:defRPr>
              </a:pPr>
              <a:endParaRPr/>
            </a:p>
          </p:txBody>
        </p:sp>
      </p:grpSp>
      <p:sp>
        <p:nvSpPr>
          <p:cNvPr id="184" name="SUBSUBTITLE"/>
          <p:cNvSpPr txBox="1"/>
          <p:nvPr/>
        </p:nvSpPr>
        <p:spPr>
          <a:xfrm>
            <a:off x="3860953" y="4526399"/>
            <a:ext cx="965455" cy="215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/>
            <a:r>
              <a:t>SUBSUBTITLE</a:t>
            </a:r>
          </a:p>
        </p:txBody>
      </p:sp>
      <p:sp>
        <p:nvSpPr>
          <p:cNvPr id="185" name="Layout Suggestions"/>
          <p:cNvSpPr txBox="1"/>
          <p:nvPr/>
        </p:nvSpPr>
        <p:spPr>
          <a:xfrm>
            <a:off x="3745370" y="1219199"/>
            <a:ext cx="2621281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>
              <a:lnSpc>
                <a:spcPct val="80000"/>
              </a:lnSpc>
              <a:spcBef>
                <a:spcPts val="0"/>
              </a:spcBef>
              <a:defRPr sz="2500" b="0">
                <a:solidFill>
                  <a:srgbClr val="628DB5"/>
                </a:solidFill>
              </a:defRPr>
            </a:pPr>
            <a:r>
              <a:t>Layout Suggestions</a:t>
            </a:r>
          </a:p>
        </p:txBody>
      </p:sp>
      <p:sp>
        <p:nvSpPr>
          <p:cNvPr id="186" name="Line"/>
          <p:cNvSpPr/>
          <p:nvPr/>
        </p:nvSpPr>
        <p:spPr>
          <a:xfrm>
            <a:off x="3707856" y="1217208"/>
            <a:ext cx="3079672" cy="1"/>
          </a:xfrm>
          <a:prstGeom prst="line">
            <a:avLst/>
          </a:prstGeom>
          <a:ln w="3175">
            <a:solidFill>
              <a:srgbClr val="767C85"/>
            </a:solidFill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87" name="Copyright"/>
          <p:cNvSpPr txBox="1"/>
          <p:nvPr/>
        </p:nvSpPr>
        <p:spPr>
          <a:xfrm>
            <a:off x="3667488" y="8139981"/>
            <a:ext cx="1343026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>
              <a:lnSpc>
                <a:spcPct val="80000"/>
              </a:lnSpc>
              <a:spcBef>
                <a:spcPts val="0"/>
              </a:spcBef>
              <a:defRPr sz="2500" b="0">
                <a:solidFill>
                  <a:srgbClr val="628DB5"/>
                </a:solidFill>
              </a:defRPr>
            </a:pPr>
            <a:r>
              <a:t>Copyright</a:t>
            </a:r>
          </a:p>
        </p:txBody>
      </p:sp>
      <p:sp>
        <p:nvSpPr>
          <p:cNvPr id="188" name="Line"/>
          <p:cNvSpPr/>
          <p:nvPr/>
        </p:nvSpPr>
        <p:spPr>
          <a:xfrm>
            <a:off x="3635278" y="8176089"/>
            <a:ext cx="3079671" cy="1"/>
          </a:xfrm>
          <a:prstGeom prst="line">
            <a:avLst/>
          </a:prstGeom>
          <a:ln w="3175">
            <a:solidFill>
              <a:srgbClr val="767C85"/>
            </a:solidFill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89" name="Useful Elements"/>
          <p:cNvSpPr txBox="1"/>
          <p:nvPr/>
        </p:nvSpPr>
        <p:spPr>
          <a:xfrm>
            <a:off x="7151460" y="1219199"/>
            <a:ext cx="2179321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>
              <a:lnSpc>
                <a:spcPct val="80000"/>
              </a:lnSpc>
              <a:spcBef>
                <a:spcPts val="0"/>
              </a:spcBef>
              <a:defRPr sz="2500" b="0">
                <a:solidFill>
                  <a:srgbClr val="628DB5"/>
                </a:solidFill>
              </a:defRPr>
            </a:pPr>
            <a:r>
              <a:t>Useful Elements</a:t>
            </a:r>
          </a:p>
        </p:txBody>
      </p:sp>
      <p:sp>
        <p:nvSpPr>
          <p:cNvPr id="190" name="Line"/>
          <p:cNvSpPr/>
          <p:nvPr/>
        </p:nvSpPr>
        <p:spPr>
          <a:xfrm>
            <a:off x="7124372" y="1217208"/>
            <a:ext cx="3079672" cy="1"/>
          </a:xfrm>
          <a:prstGeom prst="line">
            <a:avLst/>
          </a:prstGeom>
          <a:ln w="3175">
            <a:solidFill>
              <a:srgbClr val="767C85"/>
            </a:solidFill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91" name="Logistics"/>
          <p:cNvSpPr txBox="1"/>
          <p:nvPr/>
        </p:nvSpPr>
        <p:spPr>
          <a:xfrm>
            <a:off x="10573099" y="1216961"/>
            <a:ext cx="1188721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>
              <a:lnSpc>
                <a:spcPct val="80000"/>
              </a:lnSpc>
              <a:spcBef>
                <a:spcPts val="0"/>
              </a:spcBef>
              <a:defRPr sz="2500" b="0">
                <a:solidFill>
                  <a:srgbClr val="628DB5"/>
                </a:solidFill>
              </a:defRPr>
            </a:pPr>
            <a:r>
              <a:t>Logistics</a:t>
            </a:r>
          </a:p>
        </p:txBody>
      </p:sp>
      <p:sp>
        <p:nvSpPr>
          <p:cNvPr id="192" name="Line"/>
          <p:cNvSpPr/>
          <p:nvPr/>
        </p:nvSpPr>
        <p:spPr>
          <a:xfrm>
            <a:off x="10540889" y="1214970"/>
            <a:ext cx="3079671" cy="1"/>
          </a:xfrm>
          <a:prstGeom prst="line">
            <a:avLst/>
          </a:prstGeom>
          <a:ln w="3175">
            <a:solidFill>
              <a:srgbClr val="767C85"/>
            </a:solidFill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graphicFrame>
        <p:nvGraphicFramePr>
          <p:cNvPr id="193" name="Table"/>
          <p:cNvGraphicFramePr/>
          <p:nvPr/>
        </p:nvGraphicFramePr>
        <p:xfrm>
          <a:off x="7387981" y="9076514"/>
          <a:ext cx="2879093" cy="904240"/>
        </p:xfrm>
        <a:graphic>
          <a:graphicData uri="http://schemas.openxmlformats.org/drawingml/2006/table">
            <a:tbl>
              <a:tblPr firstRow="1">
                <a:tableStyleId>{C7B018BB-80A7-4F77-B60F-C8B233D01FF8}</a:tableStyleId>
              </a:tblPr>
              <a:tblGrid>
                <a:gridCol w="9888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902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77800">
                <a:tc>
                  <a:txBody>
                    <a:bodyPr/>
                    <a:lstStyle/>
                    <a:p>
                      <a:pPr indent="50800" algn="l"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900" b="1">
                          <a:solidFill>
                            <a:srgbClr val="D5553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sub-option</a:t>
                      </a:r>
                    </a:p>
                  </a:txBody>
                  <a:tcPr marL="0" marR="0" marT="0" marB="0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50800" algn="l"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900" b="1">
                          <a:solidFill>
                            <a:srgbClr val="D5553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description</a:t>
                      </a:r>
                    </a:p>
                  </a:txBody>
                  <a:tcPr marL="0" marR="0" marT="0" marB="0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indent="50800" algn="l" defTabSz="914400"/>
                      <a:r>
                        <a:rPr sz="900">
                          <a:latin typeface="Source Sans Pro Semibold"/>
                          <a:ea typeface="Source Sans Pro Semibold"/>
                          <a:cs typeface="Source Sans Pro Semibold"/>
                          <a:sym typeface="Source Sans Pro Semibold"/>
                        </a:rPr>
                        <a:t>citation_package</a:t>
                      </a:r>
                    </a:p>
                  </a:txBody>
                  <a:tcPr marL="0" marR="0" marT="0" marB="0" anchor="ctr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solidFill>
                      <a:srgbClr val="D0D1D2">
                        <a:alpha val="2532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63500" algn="l" defTabSz="914400"/>
                      <a:r>
                        <a:rPr sz="900">
                          <a:sym typeface="Source Sans Pro"/>
                        </a:rPr>
                        <a:t>The LaTeX package to process citations, natbib, biblatex or none</a:t>
                      </a:r>
                    </a:p>
                  </a:txBody>
                  <a:tcPr marL="0" marR="0" marT="0" marB="0" anchor="ctr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solidFill>
                      <a:srgbClr val="D0D1D2">
                        <a:alpha val="2532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indent="50800" algn="l" defTabSz="914400"/>
                      <a:r>
                        <a:rPr sz="900">
                          <a:latin typeface="Source Sans Pro Semibold"/>
                          <a:ea typeface="Source Sans Pro Semibold"/>
                          <a:cs typeface="Source Sans Pro Semibold"/>
                          <a:sym typeface="Source Sans Pro Semibold"/>
                        </a:rPr>
                        <a:t>code_folding</a:t>
                      </a:r>
                    </a:p>
                  </a:txBody>
                  <a:tcPr marL="0" marR="0" marT="0" marB="0" anchor="ctr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63500" algn="l" defTabSz="914400"/>
                      <a:r>
                        <a:rPr sz="900">
                          <a:sym typeface="Source Sans Pro"/>
                        </a:rPr>
                        <a:t>Let readers to toggle the display of R code, "none", "hide", or "show"</a:t>
                      </a:r>
                    </a:p>
                  </a:txBody>
                  <a:tcPr marL="0" marR="0" marT="0" marB="0" anchor="ctr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indent="50800" algn="l" defTabSz="914400"/>
                      <a:r>
                        <a:rPr sz="900">
                          <a:latin typeface="Source Sans Pro Semibold"/>
                          <a:ea typeface="Source Sans Pro Semibold"/>
                          <a:cs typeface="Source Sans Pro Semibold"/>
                          <a:sym typeface="Source Sans Pro Semibold"/>
                        </a:rPr>
                        <a:t>colortheme</a:t>
                      </a:r>
                    </a:p>
                  </a:txBody>
                  <a:tcPr marL="0" marR="0" marT="0" marB="0" anchor="ctr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solidFill>
                      <a:srgbClr val="D0D1D2">
                        <a:alpha val="251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63500" algn="l" defTabSz="914400"/>
                      <a:r>
                        <a:rPr sz="900">
                          <a:sym typeface="Source Sans Pro"/>
                        </a:rPr>
                        <a:t>Beamer color theme to use</a:t>
                      </a:r>
                    </a:p>
                  </a:txBody>
                  <a:tcPr marL="0" marR="0" marT="0" marB="0" anchor="ctr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solidFill>
                      <a:srgbClr val="D0D1D2">
                        <a:alpha val="25117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94" name="    "/>
          <p:cNvSpPr txBox="1"/>
          <p:nvPr/>
        </p:nvSpPr>
        <p:spPr>
          <a:xfrm>
            <a:off x="7387981" y="4508935"/>
            <a:ext cx="2015956" cy="477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4570" tIns="54570" rIns="54570" bIns="54570" anchor="ctr">
            <a:spAutoFit/>
          </a:bodyPr>
          <a:lstStyle>
            <a:lvl1pPr algn="ctr">
              <a:spcBef>
                <a:spcPts val="0"/>
              </a:spcBef>
              <a:defRPr sz="2900" b="0">
                <a:solidFill>
                  <a:srgbClr val="A6AAA9"/>
                </a:solidFill>
                <a:latin typeface="FontAwesome"/>
                <a:ea typeface="FontAwesome"/>
                <a:cs typeface="FontAwesome"/>
                <a:sym typeface="FontAwesome"/>
              </a:defRPr>
            </a:lvl1pPr>
          </a:lstStyle>
          <a:p>
            <a:r>
              <a:t>    </a:t>
            </a:r>
          </a:p>
        </p:txBody>
      </p:sp>
      <p:sp>
        <p:nvSpPr>
          <p:cNvPr id="195" name="These are just font awesome characters"/>
          <p:cNvSpPr txBox="1"/>
          <p:nvPr/>
        </p:nvSpPr>
        <p:spPr>
          <a:xfrm>
            <a:off x="7346923" y="4249426"/>
            <a:ext cx="2763056" cy="299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4570" tIns="54570" rIns="54570" bIns="5457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b="0">
                <a:solidFill>
                  <a:srgbClr val="000000"/>
                </a:solidFill>
              </a:defRPr>
            </a:pPr>
            <a:r>
              <a:t>These are just f</a:t>
            </a:r>
            <a:r>
              <a:rPr b="1"/>
              <a:t>ont awesome</a:t>
            </a:r>
            <a:r>
              <a:t> characters</a:t>
            </a:r>
          </a:p>
        </p:txBody>
      </p:sp>
      <p:grpSp>
        <p:nvGrpSpPr>
          <p:cNvPr id="201" name="Group"/>
          <p:cNvGrpSpPr/>
          <p:nvPr/>
        </p:nvGrpSpPr>
        <p:grpSpPr>
          <a:xfrm>
            <a:off x="9288578" y="5588491"/>
            <a:ext cx="735187" cy="3709005"/>
            <a:chOff x="299157" y="0"/>
            <a:chExt cx="735185" cy="3708995"/>
          </a:xfrm>
        </p:grpSpPr>
        <p:graphicFrame>
          <p:nvGraphicFramePr>
            <p:cNvPr id="196" name="Table"/>
            <p:cNvGraphicFramePr/>
            <p:nvPr/>
          </p:nvGraphicFramePr>
          <p:xfrm>
            <a:off x="314133" y="56485"/>
            <a:ext cx="700204" cy="3652510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233402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233402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233402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</a:tblGrid>
                <a:tr h="235352">
                  <a:tc>
                    <a:txBody>
                      <a:bodyPr/>
                      <a:lstStyle/>
                      <a:p>
                        <a:pPr algn="ctr">
                          <a:spcBef>
                            <a:spcPts val="2400"/>
                          </a:spcBef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1400">
                            <a:solidFill>
                              <a:srgbClr val="FFFFFF"/>
                            </a:solidFill>
                            <a:latin typeface="ChunkFive-Roman"/>
                            <a:ea typeface="ChunkFive-Roman"/>
                            <a:cs typeface="ChunkFive-Roman"/>
                            <a:sym typeface="ChunkFive-Roman"/>
                          </a:rPr>
                          <a:t>F</a:t>
                        </a:r>
                      </a:p>
                    </a:txBody>
                    <a:tcPr marL="12700" marR="12700" marT="12700" marB="12700" anchor="ctr" horzOverflow="overflow"/>
                  </a:tc>
                  <a:tc>
                    <a:txBody>
                      <a:bodyPr/>
                      <a:lstStyle/>
                      <a:p>
                        <a:pPr algn="ctr">
                          <a:spcBef>
                            <a:spcPts val="2400"/>
                          </a:spcBef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1400">
                            <a:solidFill>
                              <a:srgbClr val="FFFFFF"/>
                            </a:solidFill>
                            <a:latin typeface="ChunkFive-Roman"/>
                            <a:ea typeface="ChunkFive-Roman"/>
                            <a:cs typeface="ChunkFive-Roman"/>
                            <a:sym typeface="ChunkFive-Roman"/>
                          </a:rPr>
                          <a:t>M</a:t>
                        </a:r>
                      </a:p>
                    </a:txBody>
                    <a:tcPr marL="12700" marR="12700" marT="12700" marB="12700" anchor="ctr" horzOverflow="overflow"/>
                  </a:tc>
                  <a:tc>
                    <a:txBody>
                      <a:bodyPr/>
                      <a:lstStyle/>
                      <a:p>
                        <a:pPr algn="ctr">
                          <a:spcBef>
                            <a:spcPts val="2400"/>
                          </a:spcBef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1400">
                            <a:solidFill>
                              <a:srgbClr val="FFFFFF"/>
                            </a:solidFill>
                            <a:latin typeface="ChunkFive-Roman"/>
                            <a:ea typeface="ChunkFive-Roman"/>
                            <a:cs typeface="ChunkFive-Roman"/>
                            <a:sym typeface="ChunkFive-Roman"/>
                          </a:rPr>
                          <a:t>A</a:t>
                        </a:r>
                      </a:p>
                    </a:txBody>
                    <a:tcPr marL="12700" marR="12700" marT="12700" marB="12700" anchor="ctr" horzOverflow="overflow"/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154952">
                  <a:tc>
                    <a:txBody>
                      <a:bodyPr/>
                      <a:lstStyle/>
                      <a:p>
                        <a:pPr algn="ctr" defTabSz="914400">
                          <a:spcBef>
                            <a:spcPts val="0"/>
                          </a:spcBef>
                          <a:defRPr sz="6800">
                            <a:latin typeface="Helvetica Light"/>
                            <a:ea typeface="Helvetica Light"/>
                            <a:cs typeface="Helvetica Light"/>
                            <a:sym typeface="Helvetica Light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algn="ctr" defTabSz="914400">
                          <a:spcBef>
                            <a:spcPts val="0"/>
                          </a:spcBef>
                          <a:defRPr sz="6800">
                            <a:latin typeface="Helvetica Light"/>
                            <a:ea typeface="Helvetica Light"/>
                            <a:cs typeface="Helvetica Light"/>
                            <a:sym typeface="Helvetica Light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algn="ctr" defTabSz="914400">
                          <a:spcBef>
                            <a:spcPts val="0"/>
                          </a:spcBef>
                          <a:defRPr sz="6800">
                            <a:latin typeface="Helvetica Light"/>
                            <a:ea typeface="Helvetica Light"/>
                            <a:cs typeface="Helvetica Light"/>
                            <a:sym typeface="Helvetica Light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/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154952">
                  <a:tc>
                    <a:txBody>
                      <a:bodyPr/>
                      <a:lstStyle/>
                      <a:p>
                        <a:pPr algn="ctr" defTabSz="914400">
                          <a:spcBef>
                            <a:spcPts val="0"/>
                          </a:spcBef>
                          <a:defRPr sz="6800">
                            <a:latin typeface="Helvetica Light"/>
                            <a:ea typeface="Helvetica Light"/>
                            <a:cs typeface="Helvetica Light"/>
                            <a:sym typeface="Helvetica Light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algn="ctr" defTabSz="914400">
                          <a:spcBef>
                            <a:spcPts val="0"/>
                          </a:spcBef>
                          <a:defRPr sz="6800">
                            <a:latin typeface="Helvetica Light"/>
                            <a:ea typeface="Helvetica Light"/>
                            <a:cs typeface="Helvetica Light"/>
                            <a:sym typeface="Helvetica Light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algn="ctr" defTabSz="914400">
                          <a:spcBef>
                            <a:spcPts val="0"/>
                          </a:spcBef>
                          <a:defRPr sz="6800">
                            <a:latin typeface="Helvetica Light"/>
                            <a:ea typeface="Helvetica Light"/>
                            <a:cs typeface="Helvetica Light"/>
                            <a:sym typeface="Helvetica Light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/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154952">
                  <a:tc>
                    <a:txBody>
                      <a:bodyPr/>
                      <a:lstStyle/>
                      <a:p>
                        <a:pPr algn="ctr" defTabSz="914400">
                          <a:spcBef>
                            <a:spcPts val="0"/>
                          </a:spcBef>
                          <a:defRPr sz="6800">
                            <a:latin typeface="Helvetica Light"/>
                            <a:ea typeface="Helvetica Light"/>
                            <a:cs typeface="Helvetica Light"/>
                            <a:sym typeface="Helvetica Light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algn="ctr" defTabSz="914400">
                          <a:spcBef>
                            <a:spcPts val="0"/>
                          </a:spcBef>
                          <a:defRPr sz="6800">
                            <a:latin typeface="Helvetica Light"/>
                            <a:ea typeface="Helvetica Light"/>
                            <a:cs typeface="Helvetica Light"/>
                            <a:sym typeface="Helvetica Light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algn="ctr" defTabSz="914400">
                          <a:spcBef>
                            <a:spcPts val="0"/>
                          </a:spcBef>
                          <a:defRPr sz="6800">
                            <a:latin typeface="Helvetica Light"/>
                            <a:ea typeface="Helvetica Light"/>
                            <a:cs typeface="Helvetica Light"/>
                            <a:sym typeface="Helvetica Light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/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</a:tbl>
            </a:graphicData>
          </a:graphic>
        </p:graphicFrame>
        <p:sp>
          <p:nvSpPr>
            <p:cNvPr id="197" name="Rectangle"/>
            <p:cNvSpPr/>
            <p:nvPr/>
          </p:nvSpPr>
          <p:spPr>
            <a:xfrm>
              <a:off x="299157" y="0"/>
              <a:ext cx="735185" cy="767058"/>
            </a:xfrm>
            <a:prstGeom prst="rect">
              <a:avLst/>
            </a:prstGeom>
            <a:solidFill>
              <a:srgbClr val="FFFFFF">
                <a:alpha val="4189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lnSpc>
                  <a:spcPct val="80000"/>
                </a:lnSpc>
                <a:spcBef>
                  <a:spcPts val="0"/>
                </a:spcBef>
                <a:defRPr sz="5600" b="0">
                  <a:solidFill>
                    <a:srgbClr val="000000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198" name="Line"/>
            <p:cNvSpPr/>
            <p:nvPr/>
          </p:nvSpPr>
          <p:spPr>
            <a:xfrm>
              <a:off x="308022" y="363273"/>
              <a:ext cx="715236" cy="1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lnSpc>
                  <a:spcPct val="80000"/>
                </a:lnSpc>
                <a:spcBef>
                  <a:spcPts val="0"/>
                </a:spcBef>
                <a:defRPr sz="5600" b="0">
                  <a:solidFill>
                    <a:srgbClr val="000000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199" name="Line"/>
            <p:cNvSpPr/>
            <p:nvPr/>
          </p:nvSpPr>
          <p:spPr>
            <a:xfrm>
              <a:off x="308022" y="514509"/>
              <a:ext cx="715236" cy="1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lnSpc>
                  <a:spcPct val="80000"/>
                </a:lnSpc>
                <a:spcBef>
                  <a:spcPts val="0"/>
                </a:spcBef>
                <a:defRPr sz="5600" b="0">
                  <a:solidFill>
                    <a:srgbClr val="000000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200" name="Line"/>
            <p:cNvSpPr/>
            <p:nvPr/>
          </p:nvSpPr>
          <p:spPr>
            <a:xfrm>
              <a:off x="308022" y="675204"/>
              <a:ext cx="715236" cy="1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lnSpc>
                  <a:spcPct val="80000"/>
                </a:lnSpc>
                <a:spcBef>
                  <a:spcPts val="0"/>
                </a:spcBef>
                <a:defRPr sz="5600" b="0">
                  <a:solidFill>
                    <a:srgbClr val="000000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</p:grpSp>
      <p:sp>
        <p:nvSpPr>
          <p:cNvPr id="202" name="ICONS"/>
          <p:cNvSpPr txBox="1"/>
          <p:nvPr/>
        </p:nvSpPr>
        <p:spPr>
          <a:xfrm>
            <a:off x="7189707" y="4060795"/>
            <a:ext cx="457354" cy="215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/>
            <a:r>
              <a:t>ICONS</a:t>
            </a:r>
          </a:p>
        </p:txBody>
      </p:sp>
      <p:sp>
        <p:nvSpPr>
          <p:cNvPr id="203" name="MOCK TABLES"/>
          <p:cNvSpPr txBox="1"/>
          <p:nvPr/>
        </p:nvSpPr>
        <p:spPr>
          <a:xfrm>
            <a:off x="7189707" y="5303186"/>
            <a:ext cx="976580" cy="215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/>
            <a:r>
              <a:t>MOCK TABLES</a:t>
            </a:r>
          </a:p>
        </p:txBody>
      </p:sp>
      <p:sp>
        <p:nvSpPr>
          <p:cNvPr id="204" name="MOCK GRAPHS"/>
          <p:cNvSpPr txBox="1"/>
          <p:nvPr/>
        </p:nvSpPr>
        <p:spPr>
          <a:xfrm>
            <a:off x="7189707" y="7605712"/>
            <a:ext cx="1026263" cy="215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/>
            <a:r>
              <a:t>MOCK GRAPHS</a:t>
            </a:r>
          </a:p>
        </p:txBody>
      </p:sp>
      <p:sp>
        <p:nvSpPr>
          <p:cNvPr id="205" name="TABLES"/>
          <p:cNvSpPr txBox="1"/>
          <p:nvPr/>
        </p:nvSpPr>
        <p:spPr>
          <a:xfrm>
            <a:off x="7189707" y="8751826"/>
            <a:ext cx="543460" cy="215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/>
            <a:r>
              <a:t>TABLES</a:t>
            </a:r>
          </a:p>
        </p:txBody>
      </p:sp>
      <p:sp>
        <p:nvSpPr>
          <p:cNvPr id="206" name="CODE"/>
          <p:cNvSpPr txBox="1"/>
          <p:nvPr/>
        </p:nvSpPr>
        <p:spPr>
          <a:xfrm>
            <a:off x="7189707" y="1857135"/>
            <a:ext cx="405690" cy="215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/>
            <a:r>
              <a:t>CODE</a:t>
            </a:r>
          </a:p>
        </p:txBody>
      </p:sp>
      <p:sp>
        <p:nvSpPr>
          <p:cNvPr id="207" name="ggplot(mpg, aes(hwy, cty)) +…"/>
          <p:cNvSpPr txBox="1"/>
          <p:nvPr/>
        </p:nvSpPr>
        <p:spPr>
          <a:xfrm>
            <a:off x="7394331" y="2512088"/>
            <a:ext cx="2805496" cy="655241"/>
          </a:xfrm>
          <a:prstGeom prst="rect">
            <a:avLst/>
          </a:prstGeom>
          <a:solidFill>
            <a:srgbClr val="FFFFFF"/>
          </a:solidFill>
          <a:ln w="12700">
            <a:solidFill>
              <a:srgbClr val="A6AAA9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4570" tIns="54570" rIns="54570" bIns="54570" anchor="ctr">
            <a:spAutoFit/>
          </a:bodyPr>
          <a:lstStyle/>
          <a:p>
            <a:pPr>
              <a:spcBef>
                <a:spcPts val="0"/>
              </a:spcBef>
              <a:defRPr b="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ggplot(mpg, aes(hwy, cty)) +</a:t>
            </a:r>
          </a:p>
          <a:p>
            <a:pPr>
              <a:spcBef>
                <a:spcPts val="0"/>
              </a:spcBef>
              <a:defRPr b="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geom_point(aes(size = fl)) +</a:t>
            </a:r>
          </a:p>
          <a:p>
            <a:pPr>
              <a:spcBef>
                <a:spcPts val="0"/>
              </a:spcBef>
              <a:defRPr b="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geom_smooth(method ="lm")</a:t>
            </a:r>
          </a:p>
        </p:txBody>
      </p:sp>
      <p:sp>
        <p:nvSpPr>
          <p:cNvPr id="208" name="Where possible, use code that works when run."/>
          <p:cNvSpPr txBox="1"/>
          <p:nvPr/>
        </p:nvSpPr>
        <p:spPr>
          <a:xfrm>
            <a:off x="7346923" y="2034030"/>
            <a:ext cx="2763056" cy="4710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4570" tIns="54570" rIns="54570" bIns="5457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b="0">
                <a:solidFill>
                  <a:srgbClr val="000000"/>
                </a:solidFill>
                <a:latin typeface="+mn-lt"/>
                <a:ea typeface="+mn-ea"/>
                <a:cs typeface="+mn-cs"/>
                <a:sym typeface="Source Sans Pro Light"/>
              </a:defRPr>
            </a:pPr>
            <a:r>
              <a:rPr>
                <a:latin typeface="Source Sans Pro"/>
                <a:ea typeface="Source Sans Pro"/>
                <a:cs typeface="Source Sans Pro"/>
                <a:sym typeface="Source Sans Pro"/>
              </a:rPr>
              <a:t>Where possible, use </a:t>
            </a:r>
            <a:r>
              <a:rPr b="1">
                <a:latin typeface="Source Sans Pro"/>
                <a:ea typeface="Source Sans Pro"/>
                <a:cs typeface="Source Sans Pro"/>
                <a:sym typeface="Source Sans Pro"/>
              </a:rPr>
              <a:t>code that works</a:t>
            </a:r>
            <a:r>
              <a:t> </a:t>
            </a:r>
            <a:r>
              <a:rPr>
                <a:latin typeface="Source Sans Pro"/>
                <a:ea typeface="Source Sans Pro"/>
                <a:cs typeface="Source Sans Pro"/>
                <a:sym typeface="Source Sans Pro"/>
              </a:rPr>
              <a:t>when run.</a:t>
            </a:r>
          </a:p>
        </p:txBody>
      </p:sp>
      <p:sp>
        <p:nvSpPr>
          <p:cNvPr id="209" name="can help explain"/>
          <p:cNvSpPr/>
          <p:nvPr/>
        </p:nvSpPr>
        <p:spPr>
          <a:xfrm>
            <a:off x="8357143" y="3131961"/>
            <a:ext cx="879873" cy="5782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698" y="0"/>
                </a:moveTo>
                <a:lnTo>
                  <a:pt x="9519" y="4996"/>
                </a:lnTo>
                <a:lnTo>
                  <a:pt x="1832" y="4996"/>
                </a:lnTo>
                <a:cubicBezTo>
                  <a:pt x="822" y="4996"/>
                  <a:pt x="0" y="6247"/>
                  <a:pt x="0" y="7783"/>
                </a:cubicBezTo>
                <a:lnTo>
                  <a:pt x="0" y="18813"/>
                </a:lnTo>
                <a:cubicBezTo>
                  <a:pt x="0" y="20349"/>
                  <a:pt x="822" y="21600"/>
                  <a:pt x="1832" y="21600"/>
                </a:cubicBezTo>
                <a:lnTo>
                  <a:pt x="19778" y="21600"/>
                </a:lnTo>
                <a:cubicBezTo>
                  <a:pt x="20787" y="21600"/>
                  <a:pt x="21600" y="20349"/>
                  <a:pt x="21600" y="18813"/>
                </a:cubicBezTo>
                <a:lnTo>
                  <a:pt x="21600" y="7783"/>
                </a:lnTo>
                <a:cubicBezTo>
                  <a:pt x="21600" y="6247"/>
                  <a:pt x="20787" y="4996"/>
                  <a:pt x="19778" y="4996"/>
                </a:cubicBezTo>
                <a:lnTo>
                  <a:pt x="11964" y="4996"/>
                </a:lnTo>
                <a:lnTo>
                  <a:pt x="10698" y="0"/>
                </a:lnTo>
                <a:close/>
              </a:path>
            </a:pathLst>
          </a:custGeom>
          <a:solidFill>
            <a:srgbClr val="659FD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>
            <a:lvl1pPr algn="ctr">
              <a:lnSpc>
                <a:spcPct val="80000"/>
              </a:lnSpc>
              <a:spcBef>
                <a:spcPts val="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>
                <a:solidFill>
                  <a:srgbClr val="FFFFFF"/>
                </a:solidFill>
              </a:defRPr>
            </a:lvl1pPr>
          </a:lstStyle>
          <a:p>
            <a:r>
              <a:t>can help explain </a:t>
            </a:r>
          </a:p>
        </p:txBody>
      </p:sp>
      <p:sp>
        <p:nvSpPr>
          <p:cNvPr id="210" name="Word balloons"/>
          <p:cNvSpPr/>
          <p:nvPr/>
        </p:nvSpPr>
        <p:spPr>
          <a:xfrm>
            <a:off x="7387981" y="3127595"/>
            <a:ext cx="879873" cy="5826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978" y="0"/>
                </a:moveTo>
                <a:lnTo>
                  <a:pt x="12286" y="4959"/>
                </a:lnTo>
                <a:lnTo>
                  <a:pt x="1832" y="4959"/>
                </a:lnTo>
                <a:cubicBezTo>
                  <a:pt x="822" y="4959"/>
                  <a:pt x="0" y="6200"/>
                  <a:pt x="0" y="7725"/>
                </a:cubicBezTo>
                <a:lnTo>
                  <a:pt x="0" y="18834"/>
                </a:lnTo>
                <a:cubicBezTo>
                  <a:pt x="0" y="20358"/>
                  <a:pt x="822" y="21600"/>
                  <a:pt x="1832" y="21600"/>
                </a:cubicBezTo>
                <a:lnTo>
                  <a:pt x="19778" y="21600"/>
                </a:lnTo>
                <a:cubicBezTo>
                  <a:pt x="20787" y="21600"/>
                  <a:pt x="21600" y="20358"/>
                  <a:pt x="21600" y="18834"/>
                </a:cubicBezTo>
                <a:lnTo>
                  <a:pt x="21600" y="7725"/>
                </a:lnTo>
                <a:cubicBezTo>
                  <a:pt x="21600" y="6200"/>
                  <a:pt x="20787" y="4959"/>
                  <a:pt x="19778" y="4959"/>
                </a:cubicBezTo>
                <a:lnTo>
                  <a:pt x="15248" y="4959"/>
                </a:lnTo>
                <a:lnTo>
                  <a:pt x="15978" y="0"/>
                </a:lnTo>
                <a:close/>
              </a:path>
            </a:pathLst>
          </a:custGeom>
          <a:solidFill>
            <a:srgbClr val="659FD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>
            <a:lvl1pPr algn="ctr">
              <a:lnSpc>
                <a:spcPct val="80000"/>
              </a:lnSpc>
              <a:spcBef>
                <a:spcPts val="30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>
                <a:solidFill>
                  <a:srgbClr val="FFFFFF"/>
                </a:solidFill>
              </a:defRPr>
            </a:lvl1pPr>
          </a:lstStyle>
          <a:p>
            <a:r>
              <a:t>Word balloons</a:t>
            </a:r>
          </a:p>
        </p:txBody>
      </p:sp>
      <p:graphicFrame>
        <p:nvGraphicFramePr>
          <p:cNvPr id="211" name="Table"/>
          <p:cNvGraphicFramePr/>
          <p:nvPr/>
        </p:nvGraphicFramePr>
        <p:xfrm>
          <a:off x="7391442" y="6432901"/>
          <a:ext cx="381000" cy="520192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127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7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7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wind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A6AAA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wind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A6AAA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wind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A6AAA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defTabSz="914400">
                        <a:defRPr sz="10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0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FCDB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defTabSz="914400">
                        <a:defRPr sz="10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0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FCDB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pPr defTabSz="914400">
                        <a:defRPr sz="10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0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0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0" marR="0" marT="0" marB="0" anchor="ctr" horzOverflow="overflow">
                    <a:solidFill>
                      <a:srgbClr val="FABF5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pPr defTabSz="914400">
                        <a:defRPr sz="10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0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0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0" marR="0" marT="0" marB="0" anchor="ctr" horzOverflow="overflow">
                    <a:solidFill>
                      <a:srgbClr val="FABF5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defTabSz="914400">
                        <a:defRPr sz="10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0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 Light"/>
                          <a:ea typeface="Helvetica Light"/>
                          <a:cs typeface="Helvetica Light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DEA0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defTabSz="914400">
                        <a:defRPr sz="10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0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 Light"/>
                          <a:ea typeface="Helvetica Light"/>
                          <a:cs typeface="Helvetica Light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DEA0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12" name="Table"/>
          <p:cNvGraphicFramePr/>
          <p:nvPr/>
        </p:nvGraphicFramePr>
        <p:xfrm>
          <a:off x="7975642" y="6385205"/>
          <a:ext cx="381000" cy="359664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127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7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7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wind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A6AAA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wind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A6AAA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wind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A6AAA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FCDB9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FCDB9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FCDB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FCDB9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FCDB9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FCDB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13" name="Line"/>
          <p:cNvSpPr/>
          <p:nvPr/>
        </p:nvSpPr>
        <p:spPr>
          <a:xfrm>
            <a:off x="7770290" y="6891518"/>
            <a:ext cx="139606" cy="1"/>
          </a:xfrm>
          <a:prstGeom prst="line">
            <a:avLst/>
          </a:prstGeom>
          <a:ln w="12700">
            <a:solidFill>
              <a:srgbClr val="53585F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lnSpc>
                <a:spcPct val="80000"/>
              </a:lnSpc>
              <a:spcBef>
                <a:spcPts val="0"/>
              </a:spcBef>
              <a:defRPr sz="5600" b="0">
                <a:solidFill>
                  <a:srgbClr val="00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graphicFrame>
        <p:nvGraphicFramePr>
          <p:cNvPr id="214" name="Table"/>
          <p:cNvGraphicFramePr/>
          <p:nvPr/>
        </p:nvGraphicFramePr>
        <p:xfrm>
          <a:off x="7976967" y="6777218"/>
          <a:ext cx="355600" cy="1300480"/>
        </p:xfrm>
        <a:graphic>
          <a:graphicData uri="http://schemas.openxmlformats.org/drawingml/2006/table">
            <a:tbl>
              <a:tblPr>
                <a:tableStyleId>{33BA23B1-9221-436E-865A-0063620EA4FD}</a:tableStyleId>
              </a:tblPr>
              <a:tblGrid>
                <a:gridCol w="127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FABF5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0" marR="0" marT="0" marB="0" anchor="ctr" horzOverflow="overflow">
                    <a:solidFill>
                      <a:srgbClr val="FABF5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0" marR="0" marT="0" marB="0" anchor="ctr" horzOverflow="overflow">
                    <a:solidFill>
                      <a:srgbClr val="FABF5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FABF5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0" marR="0" marT="0" marB="0" anchor="ctr" horzOverflow="overflow">
                    <a:solidFill>
                      <a:srgbClr val="FABF5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0" marR="0" marT="0" marB="0" anchor="ctr" horzOverflow="overflow">
                    <a:solidFill>
                      <a:srgbClr val="FABF5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15" name="Table"/>
          <p:cNvGraphicFramePr/>
          <p:nvPr/>
        </p:nvGraphicFramePr>
        <p:xfrm>
          <a:off x="7977635" y="7049929"/>
          <a:ext cx="381000" cy="1300480"/>
        </p:xfrm>
        <a:graphic>
          <a:graphicData uri="http://schemas.openxmlformats.org/drawingml/2006/table">
            <a:tbl>
              <a:tblPr>
                <a:tableStyleId>{33BA23B1-9221-436E-865A-0063620EA4FD}</a:tableStyleId>
              </a:tblPr>
              <a:tblGrid>
                <a:gridCol w="127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7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7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 Light"/>
                          <a:ea typeface="Helvetica Light"/>
                          <a:cs typeface="Helvetica Light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DEA03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 Light"/>
                          <a:ea typeface="Helvetica Light"/>
                          <a:cs typeface="Helvetica Light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DEA03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 Light"/>
                          <a:ea typeface="Helvetica Light"/>
                          <a:cs typeface="Helvetica Light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DEA0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 Light"/>
                          <a:ea typeface="Helvetica Light"/>
                          <a:cs typeface="Helvetica Light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DEA03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 Light"/>
                          <a:ea typeface="Helvetica Light"/>
                          <a:cs typeface="Helvetica Light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DEA03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 Light"/>
                          <a:ea typeface="Helvetica Light"/>
                          <a:cs typeface="Helvetica Light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DEA0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16" name="Table"/>
          <p:cNvGraphicFramePr/>
          <p:nvPr/>
        </p:nvGraphicFramePr>
        <p:xfrm>
          <a:off x="8545152" y="6662918"/>
          <a:ext cx="381000" cy="374904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127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7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7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wind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A6AAA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wind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A6AAA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wind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A6AAA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FCDB9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FCDB9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FCDB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pPr defTabSz="914400">
                        <a:defRPr sz="10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0" marR="0" marT="0" marB="0" anchor="ctr" horzOverflow="overflow">
                    <a:solidFill>
                      <a:srgbClr val="FABF5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0" marR="0" marT="0" marB="0" anchor="ctr" horzOverflow="overflow">
                    <a:solidFill>
                      <a:srgbClr val="FABF5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0" marR="0" marT="0" marB="0" anchor="ctr" horzOverflow="overflow">
                    <a:solidFill>
                      <a:srgbClr val="FABF5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 Light"/>
                          <a:ea typeface="Helvetica Light"/>
                          <a:cs typeface="Helvetica Light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DEA03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 Light"/>
                          <a:ea typeface="Helvetica Light"/>
                          <a:cs typeface="Helvetica Light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DEA03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 Light"/>
                          <a:ea typeface="Helvetica Light"/>
                          <a:cs typeface="Helvetica Light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DEA0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17" name="Line"/>
          <p:cNvSpPr/>
          <p:nvPr/>
        </p:nvSpPr>
        <p:spPr>
          <a:xfrm>
            <a:off x="8386940" y="6891518"/>
            <a:ext cx="139605" cy="1"/>
          </a:xfrm>
          <a:prstGeom prst="line">
            <a:avLst/>
          </a:prstGeom>
          <a:ln w="12700">
            <a:solidFill>
              <a:srgbClr val="53585F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lnSpc>
                <a:spcPct val="80000"/>
              </a:lnSpc>
              <a:spcBef>
                <a:spcPts val="0"/>
              </a:spcBef>
              <a:defRPr sz="5600" b="0">
                <a:solidFill>
                  <a:srgbClr val="00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graphicFrame>
        <p:nvGraphicFramePr>
          <p:cNvPr id="218" name="Table"/>
          <p:cNvGraphicFramePr/>
          <p:nvPr/>
        </p:nvGraphicFramePr>
        <p:xfrm>
          <a:off x="7391442" y="5664247"/>
          <a:ext cx="381000" cy="275336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127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7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7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wind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A6AAA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wind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A6AAA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wind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A6AAA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pPr defTabSz="914400">
                        <a:defRPr sz="10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0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0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0" marR="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pPr defTabSz="914400">
                        <a:defRPr sz="10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0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0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0" marR="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pPr defTabSz="914400">
                        <a:defRPr sz="10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0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0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0" marR="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219" name="Table"/>
          <p:cNvGraphicFramePr/>
          <p:nvPr/>
        </p:nvGraphicFramePr>
        <p:xfrm>
          <a:off x="7972552" y="5663442"/>
          <a:ext cx="342900" cy="3048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114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14300">
                <a:tc>
                  <a:txBody>
                    <a:bodyPr/>
                    <a:lstStyle/>
                    <a:p>
                      <a:pPr defTabSz="914400">
                        <a:defRPr sz="10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0" marR="0" marT="0" marB="0" anchor="ctr" horzOverflow="overflow">
                    <a:solidFill>
                      <a:srgbClr val="FABF5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0" marR="0" marT="0" marB="0" anchor="ctr" horzOverflow="overflow">
                    <a:solidFill>
                      <a:srgbClr val="FABF5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0" marR="0" marT="0" marB="0" anchor="ctr" horzOverflow="overflow">
                    <a:solidFill>
                      <a:srgbClr val="FABF5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pPr defTabSz="914400">
                        <a:defRPr sz="10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0" marR="0" marT="0" marB="0" anchor="ctr" horzOverflow="overflow">
                    <a:solidFill>
                      <a:srgbClr val="FABF53">
                        <a:alpha val="5648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0" marR="0" marT="0" marB="0" anchor="ctr" horzOverflow="overflow">
                    <a:solidFill>
                      <a:srgbClr val="FABF53">
                        <a:alpha val="5648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0" marR="0" marT="0" marB="0" anchor="ctr" horzOverflow="overflow">
                    <a:solidFill>
                      <a:srgbClr val="FABF53">
                        <a:alpha val="5648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20" name="Line"/>
          <p:cNvSpPr/>
          <p:nvPr/>
        </p:nvSpPr>
        <p:spPr>
          <a:xfrm>
            <a:off x="7800961" y="5780896"/>
            <a:ext cx="139605" cy="1"/>
          </a:xfrm>
          <a:prstGeom prst="line">
            <a:avLst/>
          </a:prstGeom>
          <a:ln w="12700">
            <a:solidFill>
              <a:srgbClr val="53585F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lnSpc>
                <a:spcPct val="80000"/>
              </a:lnSpc>
              <a:spcBef>
                <a:spcPts val="0"/>
              </a:spcBef>
              <a:defRPr sz="5600" b="0">
                <a:solidFill>
                  <a:srgbClr val="00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221" name="code"/>
          <p:cNvSpPr/>
          <p:nvPr/>
        </p:nvSpPr>
        <p:spPr>
          <a:xfrm>
            <a:off x="9326304" y="3127992"/>
            <a:ext cx="879873" cy="5822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355" y="0"/>
                </a:moveTo>
                <a:lnTo>
                  <a:pt x="5563" y="5109"/>
                </a:lnTo>
                <a:lnTo>
                  <a:pt x="1832" y="5109"/>
                </a:lnTo>
                <a:cubicBezTo>
                  <a:pt x="822" y="5109"/>
                  <a:pt x="0" y="6352"/>
                  <a:pt x="0" y="7877"/>
                </a:cubicBezTo>
                <a:lnTo>
                  <a:pt x="0" y="18832"/>
                </a:lnTo>
                <a:cubicBezTo>
                  <a:pt x="0" y="20357"/>
                  <a:pt x="822" y="21600"/>
                  <a:pt x="1832" y="21600"/>
                </a:cubicBezTo>
                <a:lnTo>
                  <a:pt x="19778" y="21600"/>
                </a:lnTo>
                <a:cubicBezTo>
                  <a:pt x="20787" y="21600"/>
                  <a:pt x="21600" y="20357"/>
                  <a:pt x="21600" y="18832"/>
                </a:cubicBezTo>
                <a:lnTo>
                  <a:pt x="21600" y="7877"/>
                </a:lnTo>
                <a:cubicBezTo>
                  <a:pt x="21600" y="6352"/>
                  <a:pt x="20787" y="5109"/>
                  <a:pt x="19778" y="5109"/>
                </a:cubicBezTo>
                <a:lnTo>
                  <a:pt x="8759" y="5109"/>
                </a:lnTo>
                <a:lnTo>
                  <a:pt x="4355" y="0"/>
                </a:lnTo>
                <a:close/>
              </a:path>
            </a:pathLst>
          </a:custGeom>
          <a:solidFill>
            <a:srgbClr val="659FD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>
            <a:lvl1pPr algn="ctr">
              <a:lnSpc>
                <a:spcPct val="80000"/>
              </a:lnSpc>
              <a:spcBef>
                <a:spcPts val="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>
                <a:solidFill>
                  <a:srgbClr val="FFFFFF"/>
                </a:solidFill>
              </a:defRPr>
            </a:lvl1pPr>
          </a:lstStyle>
          <a:p>
            <a:r>
              <a:t>code</a:t>
            </a:r>
          </a:p>
        </p:txBody>
      </p:sp>
      <p:sp>
        <p:nvSpPr>
          <p:cNvPr id="222" name="Line"/>
          <p:cNvSpPr/>
          <p:nvPr/>
        </p:nvSpPr>
        <p:spPr>
          <a:xfrm>
            <a:off x="7148465" y="1814019"/>
            <a:ext cx="3031485" cy="1"/>
          </a:xfrm>
          <a:prstGeom prst="line">
            <a:avLst/>
          </a:prstGeom>
          <a:ln w="12700">
            <a:solidFill>
              <a:srgbClr val="4C4C4C"/>
            </a:solidFill>
            <a:custDash>
              <a:ds d="100000" sp="200000"/>
            </a:custDash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23" name="Line"/>
          <p:cNvSpPr/>
          <p:nvPr/>
        </p:nvSpPr>
        <p:spPr>
          <a:xfrm>
            <a:off x="7148465" y="4005615"/>
            <a:ext cx="3031485" cy="1"/>
          </a:xfrm>
          <a:prstGeom prst="line">
            <a:avLst/>
          </a:prstGeom>
          <a:ln w="12700">
            <a:solidFill>
              <a:srgbClr val="4C4C4C"/>
            </a:solidFill>
            <a:custDash>
              <a:ds d="100000" sp="200000"/>
            </a:custDash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24" name="Line"/>
          <p:cNvSpPr/>
          <p:nvPr/>
        </p:nvSpPr>
        <p:spPr>
          <a:xfrm>
            <a:off x="7148465" y="5234967"/>
            <a:ext cx="3031485" cy="1"/>
          </a:xfrm>
          <a:prstGeom prst="line">
            <a:avLst/>
          </a:prstGeom>
          <a:ln w="12700">
            <a:solidFill>
              <a:srgbClr val="4C4C4C"/>
            </a:solidFill>
            <a:custDash>
              <a:ds d="100000" sp="200000"/>
            </a:custDash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25" name="Line"/>
          <p:cNvSpPr/>
          <p:nvPr/>
        </p:nvSpPr>
        <p:spPr>
          <a:xfrm>
            <a:off x="7148465" y="7556165"/>
            <a:ext cx="3031485" cy="1"/>
          </a:xfrm>
          <a:prstGeom prst="line">
            <a:avLst/>
          </a:prstGeom>
          <a:ln w="12700">
            <a:solidFill>
              <a:srgbClr val="4C4C4C"/>
            </a:solidFill>
            <a:custDash>
              <a:ds d="100000" sp="200000"/>
            </a:custDash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26" name="Line"/>
          <p:cNvSpPr/>
          <p:nvPr/>
        </p:nvSpPr>
        <p:spPr>
          <a:xfrm>
            <a:off x="7148465" y="8705702"/>
            <a:ext cx="3031485" cy="1"/>
          </a:xfrm>
          <a:prstGeom prst="line">
            <a:avLst/>
          </a:prstGeom>
          <a:ln w="12700">
            <a:solidFill>
              <a:srgbClr val="4C4C4C"/>
            </a:solidFill>
            <a:custDash>
              <a:ds d="100000" sp="200000"/>
            </a:custDash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27" name="This template uses several fonts: Helvetica Neue, Menlo, Source Sans pro, which you can acquire for free here,  www.fontsquirrel.com/fonts/source-sans-pro, and Font Awesome, which you can acquire here, fortawesome.github.io/Font-Awesome/get-started/"/>
          <p:cNvSpPr txBox="1"/>
          <p:nvPr/>
        </p:nvSpPr>
        <p:spPr>
          <a:xfrm>
            <a:off x="10642182" y="2148297"/>
            <a:ext cx="2818196" cy="13364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4570" tIns="54570" rIns="54570" bIns="5457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b="0">
                <a:solidFill>
                  <a:srgbClr val="000000"/>
                </a:solidFill>
                <a:latin typeface="+mn-lt"/>
                <a:ea typeface="+mn-ea"/>
                <a:cs typeface="+mn-cs"/>
                <a:sym typeface="Source Sans Pro Light"/>
              </a:defRPr>
            </a:pPr>
            <a:r>
              <a:rPr>
                <a:latin typeface="Source Sans Pro"/>
                <a:ea typeface="Source Sans Pro"/>
                <a:cs typeface="Source Sans Pro"/>
                <a:sym typeface="Source Sans Pro"/>
              </a:rPr>
              <a:t>This template uses several fonts: </a:t>
            </a:r>
            <a:r>
              <a:rPr b="1">
                <a:latin typeface="Helvetica Neue"/>
                <a:ea typeface="Helvetica Neue"/>
                <a:cs typeface="Helvetica Neue"/>
                <a:sym typeface="Helvetica Neue"/>
              </a:rPr>
              <a:t>Helvetica Neue</a:t>
            </a:r>
            <a:r>
              <a:rPr b="1">
                <a:latin typeface="Source Sans Pro"/>
                <a:ea typeface="Source Sans Pro"/>
                <a:cs typeface="Source Sans Pro"/>
                <a:sym typeface="Source Sans Pro"/>
              </a:rPr>
              <a:t>, </a:t>
            </a:r>
            <a:r>
              <a:rPr b="1">
                <a:latin typeface="Menlo"/>
                <a:ea typeface="Menlo"/>
                <a:cs typeface="Menlo"/>
                <a:sym typeface="Menlo"/>
              </a:rPr>
              <a:t>Menlo</a:t>
            </a:r>
            <a:r>
              <a:t>, </a:t>
            </a:r>
            <a:r>
              <a:rPr b="1">
                <a:latin typeface="Source Sans Pro"/>
                <a:ea typeface="Source Sans Pro"/>
                <a:cs typeface="Source Sans Pro"/>
                <a:sym typeface="Source Sans Pro"/>
              </a:rPr>
              <a:t>Source Sans pro</a:t>
            </a:r>
            <a:r>
              <a:t>, </a:t>
            </a:r>
            <a:r>
              <a:rPr>
                <a:latin typeface="Source Sans Pro"/>
                <a:ea typeface="Source Sans Pro"/>
                <a:cs typeface="Source Sans Pro"/>
                <a:sym typeface="Source Sans Pro"/>
              </a:rPr>
              <a:t>which you can acquire for free here,  </a:t>
            </a:r>
            <a:r>
              <a:rPr u="sng">
                <a:latin typeface="Source Sans Pro"/>
                <a:ea typeface="Source Sans Pro"/>
                <a:cs typeface="Source Sans Pro"/>
                <a:sym typeface="Source Sans Pro"/>
                <a:hlinkClick r:id="rId7"/>
              </a:rPr>
              <a:t>www.fontsquirrel.com/fonts/source-sans-pro</a:t>
            </a:r>
            <a:r>
              <a:rPr>
                <a:latin typeface="Source Sans Pro"/>
                <a:ea typeface="Source Sans Pro"/>
                <a:cs typeface="Source Sans Pro"/>
                <a:sym typeface="Source Sans Pro"/>
              </a:rPr>
              <a:t>, and</a:t>
            </a:r>
            <a:r>
              <a:t> </a:t>
            </a:r>
            <a:r>
              <a:rPr b="1">
                <a:latin typeface="Source Sans Pro"/>
                <a:ea typeface="Source Sans Pro"/>
                <a:cs typeface="Source Sans Pro"/>
                <a:sym typeface="Source Sans Pro"/>
              </a:rPr>
              <a:t>Font Awesome</a:t>
            </a:r>
            <a:r>
              <a:t>, </a:t>
            </a:r>
            <a:r>
              <a:rPr>
                <a:latin typeface="Source Sans Pro"/>
                <a:ea typeface="Source Sans Pro"/>
                <a:cs typeface="Source Sans Pro"/>
                <a:sym typeface="Source Sans Pro"/>
              </a:rPr>
              <a:t>which you can acquire here, </a:t>
            </a:r>
            <a:r>
              <a:rPr u="sng">
                <a:latin typeface="Source Sans Pro"/>
                <a:ea typeface="Source Sans Pro"/>
                <a:cs typeface="Source Sans Pro"/>
                <a:sym typeface="Source Sans Pro"/>
                <a:hlinkClick r:id="rId8"/>
              </a:rPr>
              <a:t>fortawesome.github.io/Font-Awesome/get-started/</a:t>
            </a:r>
          </a:p>
        </p:txBody>
      </p:sp>
      <p:sp>
        <p:nvSpPr>
          <p:cNvPr id="228" name="To use a font awesome icon, copy and paste one from here fortawesome.github.io/Font-Awesome/cheatsheet/. Then set the text font to font awesome."/>
          <p:cNvSpPr txBox="1"/>
          <p:nvPr/>
        </p:nvSpPr>
        <p:spPr>
          <a:xfrm>
            <a:off x="10642182" y="3748683"/>
            <a:ext cx="2912301" cy="8139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4570" tIns="54570" rIns="54570" bIns="5457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b="0">
                <a:solidFill>
                  <a:srgbClr val="000000"/>
                </a:solidFill>
              </a:defRPr>
            </a:pPr>
            <a:r>
              <a:t>To use a </a:t>
            </a:r>
            <a:r>
              <a:rPr b="1"/>
              <a:t>font awesome</a:t>
            </a:r>
            <a:r>
              <a:t> icon, copy and paste one from here </a:t>
            </a:r>
            <a:r>
              <a:rPr u="sng">
                <a:hlinkClick r:id="rId9"/>
              </a:rPr>
              <a:t>fortawesome.github.io/Font-Awesome/cheatsheet/</a:t>
            </a:r>
            <a:r>
              <a:t>. Then set the text font to font awesome.</a:t>
            </a:r>
          </a:p>
        </p:txBody>
      </p:sp>
      <p:sp>
        <p:nvSpPr>
          <p:cNvPr id="229" name="Select multiple elements by holding down shift and then selecting each. Click on a selected element before letting go of shift to unselect it.…"/>
          <p:cNvSpPr txBox="1"/>
          <p:nvPr/>
        </p:nvSpPr>
        <p:spPr>
          <a:xfrm>
            <a:off x="10642182" y="7500524"/>
            <a:ext cx="2912301" cy="23760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4570" tIns="54570" rIns="54570" bIns="54570" anchor="b">
            <a:spAutoFit/>
          </a:bodyPr>
          <a:lstStyle/>
          <a:p>
            <a:pPr marL="114300" indent="-114300">
              <a:lnSpc>
                <a:spcPct val="90000"/>
              </a:lnSpc>
              <a:spcBef>
                <a:spcPts val="500"/>
              </a:spcBef>
              <a:buSzPct val="100000"/>
              <a:buChar char="•"/>
              <a:defRPr b="0">
                <a:solidFill>
                  <a:srgbClr val="000000"/>
                </a:solidFill>
                <a:latin typeface="+mn-lt"/>
                <a:ea typeface="+mn-ea"/>
                <a:cs typeface="+mn-cs"/>
                <a:sym typeface="Source Sans Pro Light"/>
              </a:defRPr>
            </a:pPr>
            <a:r>
              <a:rPr b="1">
                <a:latin typeface="Source Sans Pro"/>
                <a:ea typeface="Source Sans Pro"/>
                <a:cs typeface="Source Sans Pro"/>
                <a:sym typeface="Source Sans Pro"/>
              </a:rPr>
              <a:t>Select multiple elements</a:t>
            </a:r>
            <a:r>
              <a:rPr>
                <a:latin typeface="Source Sans Pro"/>
                <a:ea typeface="Source Sans Pro"/>
                <a:cs typeface="Source Sans Pro"/>
                <a:sym typeface="Source Sans Pro"/>
              </a:rPr>
              <a:t> by holding down shift and then selecting each. Click on a selected element before letting go of shift to unselect it.</a:t>
            </a:r>
          </a:p>
          <a:p>
            <a:pPr marL="114300" indent="-114300">
              <a:lnSpc>
                <a:spcPct val="90000"/>
              </a:lnSpc>
              <a:spcBef>
                <a:spcPts val="500"/>
              </a:spcBef>
              <a:buSzPct val="100000"/>
              <a:buChar char="•"/>
              <a:defRPr b="0">
                <a:solidFill>
                  <a:srgbClr val="000000"/>
                </a:solidFill>
                <a:latin typeface="+mn-lt"/>
                <a:ea typeface="+mn-ea"/>
                <a:cs typeface="+mn-cs"/>
                <a:sym typeface="Source Sans Pro Light"/>
              </a:defRPr>
            </a:pPr>
            <a:r>
              <a:rPr>
                <a:latin typeface="Source Sans Pro"/>
                <a:ea typeface="Source Sans Pro"/>
                <a:cs typeface="Source Sans Pro"/>
                <a:sym typeface="Source Sans Pro"/>
              </a:rPr>
              <a:t>To </a:t>
            </a:r>
            <a:r>
              <a:rPr b="1">
                <a:latin typeface="Source Sans Pro"/>
                <a:ea typeface="Source Sans Pro"/>
                <a:cs typeface="Source Sans Pro"/>
                <a:sym typeface="Source Sans Pro"/>
              </a:rPr>
              <a:t>group elements together.</a:t>
            </a:r>
            <a:r>
              <a:t> S</a:t>
            </a:r>
            <a:r>
              <a:rPr>
                <a:latin typeface="Source Sans Pro"/>
                <a:ea typeface="Source Sans Pro"/>
                <a:cs typeface="Source Sans Pro"/>
                <a:sym typeface="Source Sans Pro"/>
              </a:rPr>
              <a:t>elect them all , then click Arrange &gt; Group</a:t>
            </a:r>
          </a:p>
          <a:p>
            <a:pPr marL="114300" indent="-114300">
              <a:lnSpc>
                <a:spcPct val="90000"/>
              </a:lnSpc>
              <a:spcBef>
                <a:spcPts val="500"/>
              </a:spcBef>
              <a:buSzPct val="100000"/>
              <a:buChar char="•"/>
              <a:defRPr b="0">
                <a:solidFill>
                  <a:srgbClr val="000000"/>
                </a:solidFill>
                <a:latin typeface="+mn-lt"/>
                <a:ea typeface="+mn-ea"/>
                <a:cs typeface="+mn-cs"/>
                <a:sym typeface="Source Sans Pro Light"/>
              </a:defRPr>
            </a:pPr>
            <a:r>
              <a:rPr>
                <a:latin typeface="Source Sans Pro"/>
                <a:ea typeface="Source Sans Pro"/>
                <a:cs typeface="Source Sans Pro"/>
                <a:sym typeface="Source Sans Pro"/>
              </a:rPr>
              <a:t>To </a:t>
            </a:r>
            <a:r>
              <a:rPr b="1">
                <a:latin typeface="Source Sans Pro"/>
                <a:ea typeface="Source Sans Pro"/>
                <a:cs typeface="Source Sans Pro"/>
                <a:sym typeface="Source Sans Pro"/>
              </a:rPr>
              <a:t>evenly space multiple objects</a:t>
            </a:r>
            <a:r>
              <a:t>, </a:t>
            </a:r>
            <a:r>
              <a:rPr>
                <a:latin typeface="Source Sans Pro"/>
                <a:ea typeface="Source Sans Pro"/>
                <a:cs typeface="Source Sans Pro"/>
                <a:sym typeface="Source Sans Pro"/>
              </a:rPr>
              <a:t>select them all then Right Click &gt; Align objects or Right Click &gt; Distribute objects</a:t>
            </a:r>
          </a:p>
          <a:p>
            <a:pPr marL="114300" indent="-114300">
              <a:lnSpc>
                <a:spcPct val="90000"/>
              </a:lnSpc>
              <a:spcBef>
                <a:spcPts val="300"/>
              </a:spcBef>
              <a:buSzPct val="100000"/>
              <a:buChar char="•"/>
              <a:defRPr b="0">
                <a:solidFill>
                  <a:srgbClr val="000000"/>
                </a:solidFill>
                <a:latin typeface="+mn-lt"/>
                <a:ea typeface="+mn-ea"/>
                <a:cs typeface="+mn-cs"/>
                <a:sym typeface="Source Sans Pro Light"/>
              </a:defRPr>
            </a:pPr>
            <a:r>
              <a:rPr>
                <a:latin typeface="Source Sans Pro"/>
                <a:ea typeface="Source Sans Pro"/>
                <a:cs typeface="Source Sans Pro"/>
                <a:sym typeface="Source Sans Pro"/>
              </a:rPr>
              <a:t>Click on a table, then visit Format &gt;Table &gt; Row and Column Size to make</a:t>
            </a:r>
            <a:r>
              <a:t> </a:t>
            </a:r>
            <a:r>
              <a:rPr b="1">
                <a:latin typeface="Source Sans Pro"/>
                <a:ea typeface="Source Sans Pro"/>
                <a:cs typeface="Source Sans Pro"/>
                <a:sym typeface="Source Sans Pro"/>
              </a:rPr>
              <a:t>even width rows/columns</a:t>
            </a:r>
            <a:r>
              <a:t>.</a:t>
            </a:r>
          </a:p>
        </p:txBody>
      </p:sp>
      <p:sp>
        <p:nvSpPr>
          <p:cNvPr id="230" name="I make my cheatsheets in Apple Keynote, and not latex or R Markdown, because presentation software makes it much easier to tweak the visual appearance of a document"/>
          <p:cNvSpPr txBox="1"/>
          <p:nvPr/>
        </p:nvSpPr>
        <p:spPr>
          <a:xfrm>
            <a:off x="10642182" y="5651058"/>
            <a:ext cx="2912301" cy="98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4570" tIns="54570" rIns="54570" bIns="5457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b="0">
                <a:solidFill>
                  <a:srgbClr val="000000"/>
                </a:solidFill>
              </a:defRPr>
            </a:pPr>
            <a:r>
              <a:t>I make my cheatsheets in </a:t>
            </a:r>
            <a:r>
              <a:rPr b="1"/>
              <a:t>Apple Keynote</a:t>
            </a:r>
            <a:r>
              <a:t>, and not latex or R Markdown, because presentation software makes it much easier to tweak the visual appearance of a document</a:t>
            </a:r>
          </a:p>
        </p:txBody>
      </p:sp>
      <p:sp>
        <p:nvSpPr>
          <p:cNvPr id="231" name="FONTS"/>
          <p:cNvSpPr txBox="1"/>
          <p:nvPr/>
        </p:nvSpPr>
        <p:spPr>
          <a:xfrm>
            <a:off x="10642182" y="1857135"/>
            <a:ext cx="487681" cy="215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/>
            <a:r>
              <a:t>FONTS</a:t>
            </a:r>
          </a:p>
        </p:txBody>
      </p:sp>
      <p:sp>
        <p:nvSpPr>
          <p:cNvPr id="232" name="KEYNOTE"/>
          <p:cNvSpPr txBox="1"/>
          <p:nvPr/>
        </p:nvSpPr>
        <p:spPr>
          <a:xfrm>
            <a:off x="10642182" y="5383897"/>
            <a:ext cx="664770" cy="215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/>
            <a:r>
              <a:t>KEYNOTE</a:t>
            </a:r>
          </a:p>
        </p:txBody>
      </p:sp>
      <p:sp>
        <p:nvSpPr>
          <p:cNvPr id="233" name="KEYNOTE TIPS"/>
          <p:cNvSpPr txBox="1"/>
          <p:nvPr/>
        </p:nvSpPr>
        <p:spPr>
          <a:xfrm>
            <a:off x="10642182" y="7093032"/>
            <a:ext cx="999898" cy="215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/>
            <a:r>
              <a:t>KEYNOTE TIPS</a:t>
            </a:r>
          </a:p>
        </p:txBody>
      </p:sp>
      <p:sp>
        <p:nvSpPr>
          <p:cNvPr id="234" name="Line"/>
          <p:cNvSpPr/>
          <p:nvPr/>
        </p:nvSpPr>
        <p:spPr>
          <a:xfrm>
            <a:off x="10564983" y="5249878"/>
            <a:ext cx="3031484" cy="1"/>
          </a:xfrm>
          <a:prstGeom prst="line">
            <a:avLst/>
          </a:prstGeom>
          <a:ln w="12700">
            <a:solidFill>
              <a:srgbClr val="4C4C4C"/>
            </a:solidFill>
            <a:custDash>
              <a:ds d="100000" sp="200000"/>
            </a:custDash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35" name="Line"/>
          <p:cNvSpPr/>
          <p:nvPr/>
        </p:nvSpPr>
        <p:spPr>
          <a:xfrm>
            <a:off x="10535538" y="1814019"/>
            <a:ext cx="3031485" cy="1"/>
          </a:xfrm>
          <a:prstGeom prst="line">
            <a:avLst/>
          </a:prstGeom>
          <a:ln w="12700">
            <a:solidFill>
              <a:srgbClr val="4C4C4C"/>
            </a:solidFill>
            <a:custDash>
              <a:ds d="100000" sp="200000"/>
            </a:custDash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graphicFrame>
        <p:nvGraphicFramePr>
          <p:cNvPr id="236" name="Table"/>
          <p:cNvGraphicFramePr/>
          <p:nvPr/>
        </p:nvGraphicFramePr>
        <p:xfrm>
          <a:off x="9640423" y="6605768"/>
          <a:ext cx="381000" cy="439928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127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7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7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wind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A6AAA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wind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A6AAA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wind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A6AAA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pPr defTabSz="914400">
                        <a:defRPr sz="10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0" marR="0" marT="0" marB="0" anchor="ctr" horzOverflow="overflow">
                    <a:solidFill>
                      <a:srgbClr val="FABF5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0" marR="0" marT="0" marB="0" anchor="ctr" horzOverflow="overflow">
                    <a:solidFill>
                      <a:srgbClr val="FABF5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0" marR="0" marT="0" marB="0" anchor="ctr" horzOverflow="overflow">
                    <a:solidFill>
                      <a:srgbClr val="FABF5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 Light"/>
                          <a:ea typeface="Helvetica Light"/>
                          <a:cs typeface="Helvetica Light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DEA03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 Light"/>
                          <a:ea typeface="Helvetica Light"/>
                          <a:cs typeface="Helvetica Light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DEA03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 Light"/>
                          <a:ea typeface="Helvetica Light"/>
                          <a:cs typeface="Helvetica Light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DEA0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FFF2C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FFF2C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FFF2C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FABF5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FABF5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FABF5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249" name="Group"/>
          <p:cNvGrpSpPr/>
          <p:nvPr/>
        </p:nvGrpSpPr>
        <p:grpSpPr>
          <a:xfrm>
            <a:off x="392579" y="4503609"/>
            <a:ext cx="2877191" cy="1066589"/>
            <a:chOff x="0" y="0"/>
            <a:chExt cx="2877189" cy="1066587"/>
          </a:xfrm>
        </p:grpSpPr>
        <p:pic>
          <p:nvPicPr>
            <p:cNvPr id="237" name="ggplot2-cheatsheet.png" descr="ggplot2-cheatsheet.png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0" y="0"/>
              <a:ext cx="1370976" cy="1059391"/>
            </a:xfrm>
            <a:prstGeom prst="rect">
              <a:avLst/>
            </a:prstGeom>
            <a:ln w="3175" cap="flat">
              <a:solidFill>
                <a:srgbClr val="000000"/>
              </a:solidFill>
              <a:prstDash val="solid"/>
              <a:miter lim="400000"/>
            </a:ln>
            <a:effectLst/>
          </p:spPr>
        </p:pic>
        <p:grpSp>
          <p:nvGrpSpPr>
            <p:cNvPr id="240" name="Group"/>
            <p:cNvGrpSpPr/>
            <p:nvPr/>
          </p:nvGrpSpPr>
          <p:grpSpPr>
            <a:xfrm>
              <a:off x="144509" y="98571"/>
              <a:ext cx="1247567" cy="968017"/>
              <a:chOff x="0" y="0"/>
              <a:chExt cx="1247566" cy="968016"/>
            </a:xfrm>
          </p:grpSpPr>
          <p:sp>
            <p:nvSpPr>
              <p:cNvPr id="238" name="Line"/>
              <p:cNvSpPr/>
              <p:nvPr/>
            </p:nvSpPr>
            <p:spPr>
              <a:xfrm>
                <a:off x="-1" y="0"/>
                <a:ext cx="1119317" cy="86139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89" h="21600" extrusionOk="0">
                    <a:moveTo>
                      <a:pt x="854" y="685"/>
                    </a:moveTo>
                    <a:cubicBezTo>
                      <a:pt x="275" y="4059"/>
                      <a:pt x="-11" y="7506"/>
                      <a:pt x="0" y="10963"/>
                    </a:cubicBezTo>
                    <a:cubicBezTo>
                      <a:pt x="12" y="14423"/>
                      <a:pt x="321" y="17871"/>
                      <a:pt x="923" y="21242"/>
                    </a:cubicBezTo>
                    <a:cubicBezTo>
                      <a:pt x="1303" y="17428"/>
                      <a:pt x="2054" y="13692"/>
                      <a:pt x="3156" y="10123"/>
                    </a:cubicBezTo>
                    <a:cubicBezTo>
                      <a:pt x="4268" y="6522"/>
                      <a:pt x="5730" y="3120"/>
                      <a:pt x="7506" y="0"/>
                    </a:cubicBezTo>
                    <a:cubicBezTo>
                      <a:pt x="7027" y="1691"/>
                      <a:pt x="6780" y="3479"/>
                      <a:pt x="6776" y="5281"/>
                    </a:cubicBezTo>
                    <a:cubicBezTo>
                      <a:pt x="6772" y="7081"/>
                      <a:pt x="7011" y="8869"/>
                      <a:pt x="7482" y="10562"/>
                    </a:cubicBezTo>
                    <a:cubicBezTo>
                      <a:pt x="6673" y="12123"/>
                      <a:pt x="6240" y="13961"/>
                      <a:pt x="6236" y="15843"/>
                    </a:cubicBezTo>
                    <a:cubicBezTo>
                      <a:pt x="6233" y="17722"/>
                      <a:pt x="6658" y="19560"/>
                      <a:pt x="7458" y="21124"/>
                    </a:cubicBezTo>
                    <a:cubicBezTo>
                      <a:pt x="7594" y="17646"/>
                      <a:pt x="8125" y="14214"/>
                      <a:pt x="9034" y="10938"/>
                    </a:cubicBezTo>
                    <a:cubicBezTo>
                      <a:pt x="10021" y="7383"/>
                      <a:pt x="11440" y="4056"/>
                      <a:pt x="13237" y="1085"/>
                    </a:cubicBezTo>
                    <a:cubicBezTo>
                      <a:pt x="12734" y="2559"/>
                      <a:pt x="12494" y="4162"/>
                      <a:pt x="12536" y="5774"/>
                    </a:cubicBezTo>
                    <a:cubicBezTo>
                      <a:pt x="12573" y="7165"/>
                      <a:pt x="12819" y="8533"/>
                      <a:pt x="13261" y="9800"/>
                    </a:cubicBezTo>
                    <a:cubicBezTo>
                      <a:pt x="12874" y="10854"/>
                      <a:pt x="12673" y="12007"/>
                      <a:pt x="12674" y="13174"/>
                    </a:cubicBezTo>
                    <a:cubicBezTo>
                      <a:pt x="12675" y="14342"/>
                      <a:pt x="12878" y="15495"/>
                      <a:pt x="13268" y="16547"/>
                    </a:cubicBezTo>
                    <a:cubicBezTo>
                      <a:pt x="12947" y="16864"/>
                      <a:pt x="12759" y="17358"/>
                      <a:pt x="12761" y="17881"/>
                    </a:cubicBezTo>
                    <a:cubicBezTo>
                      <a:pt x="12763" y="18409"/>
                      <a:pt x="12958" y="18904"/>
                      <a:pt x="13285" y="19215"/>
                    </a:cubicBezTo>
                    <a:cubicBezTo>
                      <a:pt x="13803" y="16210"/>
                      <a:pt x="14523" y="13270"/>
                      <a:pt x="15438" y="10430"/>
                    </a:cubicBezTo>
                    <a:cubicBezTo>
                      <a:pt x="16500" y="7130"/>
                      <a:pt x="17818" y="3981"/>
                      <a:pt x="19372" y="1029"/>
                    </a:cubicBezTo>
                    <a:cubicBezTo>
                      <a:pt x="19154" y="1685"/>
                      <a:pt x="19042" y="2392"/>
                      <a:pt x="19042" y="3107"/>
                    </a:cubicBezTo>
                    <a:cubicBezTo>
                      <a:pt x="19042" y="3821"/>
                      <a:pt x="19154" y="4528"/>
                      <a:pt x="19372" y="5184"/>
                    </a:cubicBezTo>
                    <a:cubicBezTo>
                      <a:pt x="18985" y="5878"/>
                      <a:pt x="18777" y="6713"/>
                      <a:pt x="18777" y="7570"/>
                    </a:cubicBezTo>
                    <a:cubicBezTo>
                      <a:pt x="18777" y="8427"/>
                      <a:pt x="18985" y="9263"/>
                      <a:pt x="19372" y="9957"/>
                    </a:cubicBezTo>
                    <a:cubicBezTo>
                      <a:pt x="18824" y="10876"/>
                      <a:pt x="18527" y="12005"/>
                      <a:pt x="18527" y="13168"/>
                    </a:cubicBezTo>
                    <a:cubicBezTo>
                      <a:pt x="18527" y="14331"/>
                      <a:pt x="18824" y="15461"/>
                      <a:pt x="19372" y="16380"/>
                    </a:cubicBezTo>
                    <a:cubicBezTo>
                      <a:pt x="19054" y="16693"/>
                      <a:pt x="18854" y="17169"/>
                      <a:pt x="18825" y="17687"/>
                    </a:cubicBezTo>
                    <a:cubicBezTo>
                      <a:pt x="18797" y="18162"/>
                      <a:pt x="18916" y="18632"/>
                      <a:pt x="19155" y="18994"/>
                    </a:cubicBezTo>
                    <a:cubicBezTo>
                      <a:pt x="18064" y="18928"/>
                      <a:pt x="16972" y="19093"/>
                      <a:pt x="15921" y="19481"/>
                    </a:cubicBezTo>
                    <a:cubicBezTo>
                      <a:pt x="14732" y="19920"/>
                      <a:pt x="13615" y="20638"/>
                      <a:pt x="12625" y="21600"/>
                    </a:cubicBezTo>
                    <a:cubicBezTo>
                      <a:pt x="14146" y="21108"/>
                      <a:pt x="15710" y="20869"/>
                      <a:pt x="17277" y="20888"/>
                    </a:cubicBezTo>
                    <a:cubicBezTo>
                      <a:pt x="18731" y="20905"/>
                      <a:pt x="20178" y="21144"/>
                      <a:pt x="21589" y="21600"/>
                    </a:cubicBezTo>
                  </a:path>
                </a:pathLst>
              </a:cu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 algn="ctr">
                  <a:spcBef>
                    <a:spcPts val="0"/>
                  </a:spcBef>
                  <a:defRPr sz="2600" b="0">
                    <a:solidFill>
                      <a:srgbClr val="000000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  <p:sp>
            <p:nvSpPr>
              <p:cNvPr id="239" name="Triangle"/>
              <p:cNvSpPr/>
              <p:nvPr/>
            </p:nvSpPr>
            <p:spPr>
              <a:xfrm rot="6477870">
                <a:off x="1104609" y="825059"/>
                <a:ext cx="126530" cy="12653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</p:grpSp>
        <p:grpSp>
          <p:nvGrpSpPr>
            <p:cNvPr id="248" name="Group"/>
            <p:cNvGrpSpPr/>
            <p:nvPr/>
          </p:nvGrpSpPr>
          <p:grpSpPr>
            <a:xfrm>
              <a:off x="1501209" y="0"/>
              <a:ext cx="1375981" cy="1059391"/>
              <a:chOff x="0" y="0"/>
              <a:chExt cx="1375980" cy="1059390"/>
            </a:xfrm>
          </p:grpSpPr>
          <p:pic>
            <p:nvPicPr>
              <p:cNvPr id="241" name="ggplot2-cheatsheet.png" descr="ggplot2-cheatsheet.png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692" y="0"/>
                <a:ext cx="1370977" cy="1059391"/>
              </a:xfrm>
              <a:prstGeom prst="rect">
                <a:avLst/>
              </a:prstGeom>
              <a:ln w="3175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</p:pic>
          <p:sp>
            <p:nvSpPr>
              <p:cNvPr id="242" name="Rectangle"/>
              <p:cNvSpPr/>
              <p:nvPr/>
            </p:nvSpPr>
            <p:spPr>
              <a:xfrm>
                <a:off x="0" y="2645"/>
                <a:ext cx="1371600" cy="1054101"/>
              </a:xfrm>
              <a:prstGeom prst="rect">
                <a:avLst/>
              </a:prstGeom>
              <a:solidFill>
                <a:srgbClr val="000000">
                  <a:alpha val="2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pic>
            <p:nvPicPr>
              <p:cNvPr id="243" name="ggplot2-cheatsheet.png" descr="ggplot2-cheatsheet.png"/>
              <p:cNvPicPr>
                <a:picLocks noChangeAspect="1"/>
              </p:cNvPicPr>
              <p:nvPr/>
            </p:nvPicPr>
            <p:blipFill>
              <a:blip r:embed="rId10"/>
              <a:srcRect l="50670" t="5520" r="2092" b="17626"/>
              <a:stretch>
                <a:fillRect/>
              </a:stretch>
            </p:blipFill>
            <p:spPr>
              <a:xfrm>
                <a:off x="696342" y="59856"/>
                <a:ext cx="647606" cy="81417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244" name="Rectangle"/>
              <p:cNvSpPr/>
              <p:nvPr/>
            </p:nvSpPr>
            <p:spPr>
              <a:xfrm>
                <a:off x="4380" y="2645"/>
                <a:ext cx="1371601" cy="1054101"/>
              </a:xfrm>
              <a:prstGeom prst="rect">
                <a:avLst/>
              </a:prstGeom>
              <a:solidFill>
                <a:srgbClr val="000000">
                  <a:alpha val="2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pic>
            <p:nvPicPr>
              <p:cNvPr id="245" name="ggplot2-cheatsheet.png" descr="ggplot2-cheatsheet.png"/>
              <p:cNvPicPr>
                <a:picLocks noChangeAspect="1"/>
              </p:cNvPicPr>
              <p:nvPr/>
            </p:nvPicPr>
            <p:blipFill>
              <a:blip r:embed="rId10"/>
              <a:srcRect l="73554" t="25553" r="2092" b="55133"/>
              <a:stretch>
                <a:fillRect/>
              </a:stretch>
            </p:blipFill>
            <p:spPr>
              <a:xfrm>
                <a:off x="1007851" y="267807"/>
                <a:ext cx="333876" cy="20460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246" name="Rectangle"/>
              <p:cNvSpPr/>
              <p:nvPr/>
            </p:nvSpPr>
            <p:spPr>
              <a:xfrm>
                <a:off x="4380" y="2645"/>
                <a:ext cx="1371601" cy="1054101"/>
              </a:xfrm>
              <a:prstGeom prst="rect">
                <a:avLst/>
              </a:prstGeom>
              <a:solidFill>
                <a:srgbClr val="000000">
                  <a:alpha val="2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pic>
            <p:nvPicPr>
              <p:cNvPr id="247" name="ggplot2-cheatsheet.png" descr="ggplot2-cheatsheet.png"/>
              <p:cNvPicPr>
                <a:picLocks noChangeAspect="1"/>
              </p:cNvPicPr>
              <p:nvPr/>
            </p:nvPicPr>
            <p:blipFill>
              <a:blip r:embed="rId10"/>
              <a:srcRect l="73554" t="34350" r="2092" b="60546"/>
              <a:stretch>
                <a:fillRect/>
              </a:stretch>
            </p:blipFill>
            <p:spPr>
              <a:xfrm>
                <a:off x="1007851" y="355914"/>
                <a:ext cx="333876" cy="5405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grpSp>
        <p:nvGrpSpPr>
          <p:cNvPr id="257" name="Group"/>
          <p:cNvGrpSpPr/>
          <p:nvPr/>
        </p:nvGrpSpPr>
        <p:grpSpPr>
          <a:xfrm>
            <a:off x="583598" y="7724812"/>
            <a:ext cx="2495154" cy="781281"/>
            <a:chOff x="0" y="0"/>
            <a:chExt cx="2495152" cy="781279"/>
          </a:xfrm>
        </p:grpSpPr>
        <p:sp>
          <p:nvSpPr>
            <p:cNvPr id="250" name="i + geom_area() x, y, alpha, color, fill, linetype, size…"/>
            <p:cNvSpPr txBox="1"/>
            <p:nvPr/>
          </p:nvSpPr>
          <p:spPr>
            <a:xfrm>
              <a:off x="437483" y="0"/>
              <a:ext cx="2057670" cy="7812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t">
              <a:normAutofit/>
            </a:bodyPr>
            <a:lstStyle/>
            <a:p>
              <a:pPr>
                <a:lnSpc>
                  <a:spcPct val="70000"/>
                </a:lnSpc>
                <a:spcBef>
                  <a:spcPts val="1100"/>
                </a:spcBef>
                <a:defRPr sz="1000">
                  <a:solidFill>
                    <a:srgbClr val="000000"/>
                  </a:solidFill>
                </a:defRPr>
              </a:pPr>
              <a:r>
                <a:t>i + geom_area()</a:t>
              </a:r>
              <a:br/>
              <a:r>
                <a:rPr b="0"/>
                <a:t>x, y, alpha, color, fill, linetype, size</a:t>
              </a:r>
            </a:p>
            <a:p>
              <a:pPr>
                <a:lnSpc>
                  <a:spcPct val="70000"/>
                </a:lnSpc>
                <a:spcBef>
                  <a:spcPts val="1100"/>
                </a:spcBef>
                <a:defRPr sz="1000">
                  <a:solidFill>
                    <a:srgbClr val="000000"/>
                  </a:solidFill>
                </a:defRPr>
              </a:pPr>
              <a:r>
                <a:t>i + geom_line()</a:t>
              </a:r>
              <a:br>
                <a:rPr b="0"/>
              </a:br>
              <a:r>
                <a:rPr b="0"/>
                <a:t>x, y, alpha, color, group, linetype, size</a:t>
              </a:r>
            </a:p>
          </p:txBody>
        </p:sp>
        <p:grpSp>
          <p:nvGrpSpPr>
            <p:cNvPr id="253" name="Group"/>
            <p:cNvGrpSpPr/>
            <p:nvPr/>
          </p:nvGrpSpPr>
          <p:grpSpPr>
            <a:xfrm>
              <a:off x="0" y="406"/>
              <a:ext cx="360852" cy="358034"/>
              <a:chOff x="0" y="0"/>
              <a:chExt cx="360851" cy="358032"/>
            </a:xfrm>
          </p:grpSpPr>
          <p:pic>
            <p:nvPicPr>
              <p:cNvPr id="251" name="Image" descr="Image"/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914" y="0"/>
                <a:ext cx="357938" cy="35803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252" name="Shape"/>
              <p:cNvSpPr/>
              <p:nvPr/>
            </p:nvSpPr>
            <p:spPr>
              <a:xfrm>
                <a:off x="0" y="64434"/>
                <a:ext cx="357951" cy="29032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6494"/>
                    </a:moveTo>
                    <a:lnTo>
                      <a:pt x="2100" y="15338"/>
                    </a:lnTo>
                    <a:lnTo>
                      <a:pt x="3580" y="14133"/>
                    </a:lnTo>
                    <a:lnTo>
                      <a:pt x="4590" y="12375"/>
                    </a:lnTo>
                    <a:cubicBezTo>
                      <a:pt x="4727" y="12127"/>
                      <a:pt x="4864" y="11878"/>
                      <a:pt x="5001" y="11630"/>
                    </a:cubicBezTo>
                    <a:cubicBezTo>
                      <a:pt x="5138" y="11381"/>
                      <a:pt x="5276" y="11133"/>
                      <a:pt x="5413" y="10884"/>
                    </a:cubicBezTo>
                    <a:cubicBezTo>
                      <a:pt x="5582" y="11316"/>
                      <a:pt x="5751" y="11747"/>
                      <a:pt x="5921" y="12178"/>
                    </a:cubicBezTo>
                    <a:cubicBezTo>
                      <a:pt x="6090" y="12610"/>
                      <a:pt x="6260" y="13041"/>
                      <a:pt x="6429" y="13472"/>
                    </a:cubicBezTo>
                    <a:lnTo>
                      <a:pt x="8062" y="12224"/>
                    </a:lnTo>
                    <a:lnTo>
                      <a:pt x="9255" y="10392"/>
                    </a:lnTo>
                    <a:lnTo>
                      <a:pt x="10479" y="7160"/>
                    </a:lnTo>
                    <a:lnTo>
                      <a:pt x="12185" y="8959"/>
                    </a:lnTo>
                    <a:lnTo>
                      <a:pt x="13256" y="6557"/>
                    </a:lnTo>
                    <a:lnTo>
                      <a:pt x="14480" y="3207"/>
                    </a:lnTo>
                    <a:lnTo>
                      <a:pt x="15484" y="0"/>
                    </a:lnTo>
                    <a:lnTo>
                      <a:pt x="16816" y="3764"/>
                    </a:lnTo>
                    <a:lnTo>
                      <a:pt x="18301" y="3049"/>
                    </a:lnTo>
                    <a:lnTo>
                      <a:pt x="19746" y="6934"/>
                    </a:lnTo>
                    <a:lnTo>
                      <a:pt x="21600" y="10679"/>
                    </a:lnTo>
                    <a:lnTo>
                      <a:pt x="21458" y="21600"/>
                    </a:lnTo>
                    <a:lnTo>
                      <a:pt x="118" y="21508"/>
                    </a:lnTo>
                    <a:lnTo>
                      <a:pt x="0" y="16494"/>
                    </a:lnTo>
                    <a:close/>
                  </a:path>
                </a:pathLst>
              </a:custGeom>
              <a:solidFill>
                <a:srgbClr val="659FD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 algn="ctr">
                  <a:spcBef>
                    <a:spcPts val="0"/>
                  </a:spcBef>
                  <a:defRPr sz="2600" b="0">
                    <a:solidFill>
                      <a:srgbClr val="000000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</p:grpSp>
        <p:grpSp>
          <p:nvGrpSpPr>
            <p:cNvPr id="256" name="Group"/>
            <p:cNvGrpSpPr/>
            <p:nvPr/>
          </p:nvGrpSpPr>
          <p:grpSpPr>
            <a:xfrm>
              <a:off x="2533" y="396945"/>
              <a:ext cx="360323" cy="358033"/>
              <a:chOff x="0" y="0"/>
              <a:chExt cx="360321" cy="358032"/>
            </a:xfrm>
          </p:grpSpPr>
          <p:pic>
            <p:nvPicPr>
              <p:cNvPr id="254" name="Image" descr="Image"/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80" y="0"/>
                <a:ext cx="357938" cy="35803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255" name="Line"/>
              <p:cNvSpPr/>
              <p:nvPr/>
            </p:nvSpPr>
            <p:spPr>
              <a:xfrm>
                <a:off x="0" y="72284"/>
                <a:ext cx="360322" cy="22358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2104" y="20087"/>
                    </a:lnTo>
                    <a:lnTo>
                      <a:pt x="3587" y="18508"/>
                    </a:lnTo>
                    <a:lnTo>
                      <a:pt x="4599" y="16206"/>
                    </a:lnTo>
                    <a:cubicBezTo>
                      <a:pt x="4736" y="15881"/>
                      <a:pt x="4874" y="15555"/>
                      <a:pt x="5011" y="15230"/>
                    </a:cubicBezTo>
                    <a:cubicBezTo>
                      <a:pt x="5148" y="14905"/>
                      <a:pt x="5286" y="14579"/>
                      <a:pt x="5423" y="14254"/>
                    </a:cubicBezTo>
                    <a:cubicBezTo>
                      <a:pt x="5593" y="14819"/>
                      <a:pt x="5762" y="15384"/>
                      <a:pt x="5932" y="15948"/>
                    </a:cubicBezTo>
                    <a:cubicBezTo>
                      <a:pt x="6102" y="16513"/>
                      <a:pt x="6272" y="17078"/>
                      <a:pt x="6442" y="17643"/>
                    </a:cubicBezTo>
                    <a:lnTo>
                      <a:pt x="8078" y="16008"/>
                    </a:lnTo>
                    <a:lnTo>
                      <a:pt x="9272" y="13609"/>
                    </a:lnTo>
                    <a:lnTo>
                      <a:pt x="10499" y="9377"/>
                    </a:lnTo>
                    <a:lnTo>
                      <a:pt x="12208" y="11732"/>
                    </a:lnTo>
                    <a:lnTo>
                      <a:pt x="13281" y="8587"/>
                    </a:lnTo>
                    <a:lnTo>
                      <a:pt x="14507" y="4200"/>
                    </a:lnTo>
                    <a:lnTo>
                      <a:pt x="15513" y="0"/>
                    </a:lnTo>
                    <a:lnTo>
                      <a:pt x="16848" y="4930"/>
                    </a:lnTo>
                    <a:lnTo>
                      <a:pt x="18336" y="3993"/>
                    </a:lnTo>
                    <a:lnTo>
                      <a:pt x="19783" y="9080"/>
                    </a:lnTo>
                    <a:lnTo>
                      <a:pt x="21600" y="13583"/>
                    </a:lnTo>
                  </a:path>
                </a:pathLst>
              </a:custGeom>
              <a:noFill/>
              <a:ln w="12700" cap="flat">
                <a:solidFill>
                  <a:srgbClr val="659FD5"/>
                </a:solidFill>
                <a:prstDash val="solid"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 algn="ctr">
                  <a:spcBef>
                    <a:spcPts val="0"/>
                  </a:spcBef>
                  <a:defRPr sz="2600" b="0">
                    <a:solidFill>
                      <a:srgbClr val="000000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</p:grpSp>
      </p:grpSp>
      <p:pic>
        <p:nvPicPr>
          <p:cNvPr id="258" name="rstudio.png" descr="rstudio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824357" y="6912030"/>
            <a:ext cx="660856" cy="765910"/>
          </a:xfrm>
          <a:prstGeom prst="rect">
            <a:avLst/>
          </a:prstGeom>
          <a:ln w="12700">
            <a:miter lim="400000"/>
          </a:ln>
        </p:spPr>
      </p:pic>
      <p:pic>
        <p:nvPicPr>
          <p:cNvPr id="259" name="devtools.png" descr="devtools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520018" y="6913984"/>
            <a:ext cx="657483" cy="762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60" name="forcats.png" descr="forcats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213992" y="6913984"/>
            <a:ext cx="657483" cy="762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61" name="tibble.png" descr="tibble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907967" y="6913984"/>
            <a:ext cx="657483" cy="762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62" name="Image" descr="Image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393841" y="7960462"/>
            <a:ext cx="448425" cy="44854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77" name="Group"/>
          <p:cNvGrpSpPr/>
          <p:nvPr/>
        </p:nvGrpSpPr>
        <p:grpSpPr>
          <a:xfrm>
            <a:off x="9616599" y="7962483"/>
            <a:ext cx="444501" cy="444501"/>
            <a:chOff x="0" y="0"/>
            <a:chExt cx="444500" cy="444500"/>
          </a:xfrm>
        </p:grpSpPr>
        <p:sp>
          <p:nvSpPr>
            <p:cNvPr id="263" name="Circle"/>
            <p:cNvSpPr/>
            <p:nvPr/>
          </p:nvSpPr>
          <p:spPr>
            <a:xfrm>
              <a:off x="0" y="0"/>
              <a:ext cx="444500" cy="444500"/>
            </a:xfrm>
            <a:prstGeom prst="ellipse">
              <a:avLst/>
            </a:prstGeom>
            <a:noFill/>
            <a:ln w="6350" cap="flat">
              <a:solidFill>
                <a:srgbClr val="DCDEE0"/>
              </a:solidFill>
              <a:prstDash val="solid"/>
              <a:miter lim="400000"/>
            </a:ln>
            <a:effectLst/>
          </p:spPr>
          <p:txBody>
            <a:bodyPr wrap="square" lIns="54570" tIns="54570" rIns="54570" bIns="54570" numCol="1" anchor="ctr">
              <a:noAutofit/>
            </a:bodyPr>
            <a:lstStyle/>
            <a:p>
              <a:pPr>
                <a:lnSpc>
                  <a:spcPct val="80000"/>
                </a:lnSpc>
                <a:spcBef>
                  <a:spcPts val="0"/>
                </a:spcBef>
                <a:defRPr b="0">
                  <a:solidFill>
                    <a:srgbClr val="000000"/>
                  </a:solidFill>
                </a:defRPr>
              </a:pPr>
              <a:endParaRPr/>
            </a:p>
          </p:txBody>
        </p:sp>
        <p:grpSp>
          <p:nvGrpSpPr>
            <p:cNvPr id="272" name="Group"/>
            <p:cNvGrpSpPr/>
            <p:nvPr/>
          </p:nvGrpSpPr>
          <p:grpSpPr>
            <a:xfrm>
              <a:off x="3414" y="360"/>
              <a:ext cx="440827" cy="440827"/>
              <a:chOff x="0" y="0"/>
              <a:chExt cx="440825" cy="440825"/>
            </a:xfrm>
          </p:grpSpPr>
          <p:sp>
            <p:nvSpPr>
              <p:cNvPr id="264" name="Circle"/>
              <p:cNvSpPr/>
              <p:nvPr/>
            </p:nvSpPr>
            <p:spPr>
              <a:xfrm>
                <a:off x="41035" y="44089"/>
                <a:ext cx="355601" cy="355601"/>
              </a:xfrm>
              <a:prstGeom prst="ellipse">
                <a:avLst/>
              </a:prstGeom>
              <a:noFill/>
              <a:ln w="3175" cap="flat">
                <a:solidFill>
                  <a:srgbClr val="DCDEE0"/>
                </a:solidFill>
                <a:prstDash val="solid"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265" name="Circle"/>
              <p:cNvSpPr/>
              <p:nvPr/>
            </p:nvSpPr>
            <p:spPr>
              <a:xfrm>
                <a:off x="85485" y="88539"/>
                <a:ext cx="266701" cy="266701"/>
              </a:xfrm>
              <a:prstGeom prst="ellipse">
                <a:avLst/>
              </a:prstGeom>
              <a:noFill/>
              <a:ln w="3175" cap="flat">
                <a:solidFill>
                  <a:srgbClr val="DCDEE0"/>
                </a:solidFill>
                <a:prstDash val="solid"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266" name="Circle"/>
              <p:cNvSpPr/>
              <p:nvPr/>
            </p:nvSpPr>
            <p:spPr>
              <a:xfrm>
                <a:off x="129935" y="132989"/>
                <a:ext cx="177801" cy="177801"/>
              </a:xfrm>
              <a:prstGeom prst="ellipse">
                <a:avLst/>
              </a:prstGeom>
              <a:noFill/>
              <a:ln w="3175" cap="flat">
                <a:solidFill>
                  <a:srgbClr val="DCDEE0"/>
                </a:solidFill>
                <a:prstDash val="solid"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267" name="Circle"/>
              <p:cNvSpPr/>
              <p:nvPr/>
            </p:nvSpPr>
            <p:spPr>
              <a:xfrm>
                <a:off x="174385" y="177439"/>
                <a:ext cx="88901" cy="88901"/>
              </a:xfrm>
              <a:prstGeom prst="ellipse">
                <a:avLst/>
              </a:prstGeom>
              <a:noFill/>
              <a:ln w="3175" cap="flat">
                <a:solidFill>
                  <a:srgbClr val="DCDEE0"/>
                </a:solidFill>
                <a:prstDash val="solid"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268" name="Line"/>
              <p:cNvSpPr/>
              <p:nvPr/>
            </p:nvSpPr>
            <p:spPr>
              <a:xfrm>
                <a:off x="0" y="220412"/>
                <a:ext cx="440826" cy="1"/>
              </a:xfrm>
              <a:prstGeom prst="line">
                <a:avLst/>
              </a:prstGeom>
              <a:noFill/>
              <a:ln w="3175" cap="flat">
                <a:solidFill>
                  <a:srgbClr val="DCDEE0"/>
                </a:solidFill>
                <a:prstDash val="solid"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 algn="ctr">
                  <a:spcBef>
                    <a:spcPts val="0"/>
                  </a:spcBef>
                  <a:defRPr sz="2600" b="0">
                    <a:solidFill>
                      <a:srgbClr val="000000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  <p:sp>
            <p:nvSpPr>
              <p:cNvPr id="269" name="Line"/>
              <p:cNvSpPr/>
              <p:nvPr/>
            </p:nvSpPr>
            <p:spPr>
              <a:xfrm flipV="1">
                <a:off x="220412" y="0"/>
                <a:ext cx="1" cy="440826"/>
              </a:xfrm>
              <a:prstGeom prst="line">
                <a:avLst/>
              </a:prstGeom>
              <a:noFill/>
              <a:ln w="3175" cap="flat">
                <a:solidFill>
                  <a:srgbClr val="DCDEE0"/>
                </a:solidFill>
                <a:prstDash val="solid"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 algn="ctr">
                  <a:spcBef>
                    <a:spcPts val="0"/>
                  </a:spcBef>
                  <a:defRPr sz="2600" b="0">
                    <a:solidFill>
                      <a:srgbClr val="000000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  <p:sp>
            <p:nvSpPr>
              <p:cNvPr id="270" name="Line"/>
              <p:cNvSpPr/>
              <p:nvPr/>
            </p:nvSpPr>
            <p:spPr>
              <a:xfrm flipV="1">
                <a:off x="61179" y="64557"/>
                <a:ext cx="311712" cy="311712"/>
              </a:xfrm>
              <a:prstGeom prst="line">
                <a:avLst/>
              </a:prstGeom>
              <a:noFill/>
              <a:ln w="3175" cap="flat">
                <a:solidFill>
                  <a:srgbClr val="DCDEE0"/>
                </a:solidFill>
                <a:prstDash val="solid"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 algn="ctr">
                  <a:spcBef>
                    <a:spcPts val="0"/>
                  </a:spcBef>
                  <a:defRPr sz="2600" b="0">
                    <a:solidFill>
                      <a:srgbClr val="000000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  <p:sp>
            <p:nvSpPr>
              <p:cNvPr id="271" name="Line"/>
              <p:cNvSpPr/>
              <p:nvPr/>
            </p:nvSpPr>
            <p:spPr>
              <a:xfrm flipH="1" flipV="1">
                <a:off x="61179" y="65238"/>
                <a:ext cx="311712" cy="311712"/>
              </a:xfrm>
              <a:prstGeom prst="line">
                <a:avLst/>
              </a:prstGeom>
              <a:noFill/>
              <a:ln w="3175" cap="flat">
                <a:solidFill>
                  <a:srgbClr val="DCDEE0"/>
                </a:solidFill>
                <a:prstDash val="solid"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 algn="ctr">
                  <a:spcBef>
                    <a:spcPts val="0"/>
                  </a:spcBef>
                  <a:defRPr sz="2600" b="0">
                    <a:solidFill>
                      <a:srgbClr val="000000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</p:grpSp>
        <p:sp>
          <p:nvSpPr>
            <p:cNvPr id="273" name="Shape"/>
            <p:cNvSpPr/>
            <p:nvPr/>
          </p:nvSpPr>
          <p:spPr>
            <a:xfrm>
              <a:off x="227410" y="168955"/>
              <a:ext cx="48808" cy="485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22" h="21040" extrusionOk="0">
                  <a:moveTo>
                    <a:pt x="0" y="21040"/>
                  </a:moveTo>
                  <a:lnTo>
                    <a:pt x="338" y="240"/>
                  </a:lnTo>
                  <a:cubicBezTo>
                    <a:pt x="5155" y="-560"/>
                    <a:pt x="10089" y="661"/>
                    <a:pt x="13980" y="3616"/>
                  </a:cubicBezTo>
                  <a:cubicBezTo>
                    <a:pt x="18929" y="7374"/>
                    <a:pt x="21600" y="13416"/>
                    <a:pt x="21052" y="19611"/>
                  </a:cubicBezTo>
                  <a:lnTo>
                    <a:pt x="0" y="21040"/>
                  </a:lnTo>
                  <a:close/>
                </a:path>
              </a:pathLst>
            </a:custGeom>
            <a:solidFill>
              <a:srgbClr val="659FD5"/>
            </a:solidFill>
            <a:ln w="12700" cap="flat">
              <a:noFill/>
              <a:miter lim="400000"/>
            </a:ln>
            <a:effectLst/>
          </p:spPr>
          <p:txBody>
            <a:bodyPr wrap="square" lIns="54570" tIns="54570" rIns="54570" bIns="54570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2600" b="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74" name="Shape"/>
            <p:cNvSpPr/>
            <p:nvPr/>
          </p:nvSpPr>
          <p:spPr>
            <a:xfrm rot="5400000">
              <a:off x="232933" y="218845"/>
              <a:ext cx="86907" cy="864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22" h="21040" extrusionOk="0">
                  <a:moveTo>
                    <a:pt x="0" y="21040"/>
                  </a:moveTo>
                  <a:lnTo>
                    <a:pt x="338" y="240"/>
                  </a:lnTo>
                  <a:cubicBezTo>
                    <a:pt x="5155" y="-560"/>
                    <a:pt x="10089" y="661"/>
                    <a:pt x="13980" y="3616"/>
                  </a:cubicBezTo>
                  <a:cubicBezTo>
                    <a:pt x="18929" y="7374"/>
                    <a:pt x="21600" y="13416"/>
                    <a:pt x="21052" y="19611"/>
                  </a:cubicBezTo>
                  <a:lnTo>
                    <a:pt x="0" y="21040"/>
                  </a:lnTo>
                  <a:close/>
                </a:path>
              </a:pathLst>
            </a:custGeom>
            <a:solidFill>
              <a:srgbClr val="659FD5"/>
            </a:solidFill>
            <a:ln w="12700" cap="flat">
              <a:noFill/>
              <a:miter lim="400000"/>
            </a:ln>
            <a:effectLst/>
          </p:spPr>
          <p:txBody>
            <a:bodyPr wrap="square" lIns="54570" tIns="54570" rIns="54570" bIns="54570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2600" b="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75" name="Shape"/>
            <p:cNvSpPr/>
            <p:nvPr/>
          </p:nvSpPr>
          <p:spPr>
            <a:xfrm rot="10800000">
              <a:off x="97397" y="218996"/>
              <a:ext cx="127001" cy="1263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22" h="21040" extrusionOk="0">
                  <a:moveTo>
                    <a:pt x="0" y="21040"/>
                  </a:moveTo>
                  <a:lnTo>
                    <a:pt x="338" y="240"/>
                  </a:lnTo>
                  <a:cubicBezTo>
                    <a:pt x="5155" y="-560"/>
                    <a:pt x="10089" y="661"/>
                    <a:pt x="13980" y="3616"/>
                  </a:cubicBezTo>
                  <a:cubicBezTo>
                    <a:pt x="18929" y="7374"/>
                    <a:pt x="21600" y="13416"/>
                    <a:pt x="21052" y="19611"/>
                  </a:cubicBezTo>
                  <a:lnTo>
                    <a:pt x="0" y="21040"/>
                  </a:lnTo>
                  <a:close/>
                </a:path>
              </a:pathLst>
            </a:custGeom>
            <a:solidFill>
              <a:srgbClr val="659FD5"/>
            </a:solidFill>
            <a:ln w="12700" cap="flat">
              <a:noFill/>
              <a:miter lim="400000"/>
            </a:ln>
            <a:effectLst/>
          </p:spPr>
          <p:txBody>
            <a:bodyPr wrap="square" lIns="54570" tIns="54570" rIns="54570" bIns="54570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2600" b="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76" name="Shape"/>
            <p:cNvSpPr/>
            <p:nvPr/>
          </p:nvSpPr>
          <p:spPr>
            <a:xfrm rot="16200000">
              <a:off x="52015" y="42261"/>
              <a:ext cx="172477" cy="1715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22" h="21040" extrusionOk="0">
                  <a:moveTo>
                    <a:pt x="0" y="21040"/>
                  </a:moveTo>
                  <a:lnTo>
                    <a:pt x="338" y="240"/>
                  </a:lnTo>
                  <a:cubicBezTo>
                    <a:pt x="5155" y="-560"/>
                    <a:pt x="10089" y="661"/>
                    <a:pt x="13980" y="3616"/>
                  </a:cubicBezTo>
                  <a:cubicBezTo>
                    <a:pt x="18929" y="7374"/>
                    <a:pt x="21600" y="13416"/>
                    <a:pt x="21052" y="19611"/>
                  </a:cubicBezTo>
                  <a:lnTo>
                    <a:pt x="0" y="21040"/>
                  </a:lnTo>
                  <a:close/>
                </a:path>
              </a:pathLst>
            </a:custGeom>
            <a:solidFill>
              <a:srgbClr val="659FD5"/>
            </a:solidFill>
            <a:ln w="12700" cap="flat">
              <a:noFill/>
              <a:miter lim="400000"/>
            </a:ln>
            <a:effectLst/>
          </p:spPr>
          <p:txBody>
            <a:bodyPr wrap="square" lIns="54570" tIns="54570" rIns="54570" bIns="54570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2600" b="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</p:grpSp>
      <p:grpSp>
        <p:nvGrpSpPr>
          <p:cNvPr id="283" name="Group"/>
          <p:cNvGrpSpPr/>
          <p:nvPr/>
        </p:nvGrpSpPr>
        <p:grpSpPr>
          <a:xfrm>
            <a:off x="9059438" y="7960461"/>
            <a:ext cx="448425" cy="448545"/>
            <a:chOff x="0" y="0"/>
            <a:chExt cx="448424" cy="448544"/>
          </a:xfrm>
        </p:grpSpPr>
        <p:pic>
          <p:nvPicPr>
            <p:cNvPr id="278" name="Image" descr="Image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0" y="0"/>
              <a:ext cx="448425" cy="44854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79" name="Rectangle"/>
            <p:cNvSpPr/>
            <p:nvPr/>
          </p:nvSpPr>
          <p:spPr>
            <a:xfrm>
              <a:off x="10653" y="391393"/>
              <a:ext cx="76201" cy="57151"/>
            </a:xfrm>
            <a:prstGeom prst="rect">
              <a:avLst/>
            </a:prstGeom>
            <a:solidFill>
              <a:srgbClr val="659FD5"/>
            </a:solidFill>
            <a:ln w="12700" cap="flat">
              <a:noFill/>
              <a:miter lim="400000"/>
            </a:ln>
            <a:effectLst/>
          </p:spPr>
          <p:txBody>
            <a:bodyPr wrap="square" lIns="54570" tIns="54570" rIns="54570" bIns="54570" numCol="1" anchor="ctr">
              <a:noAutofit/>
            </a:bodyPr>
            <a:lstStyle/>
            <a:p>
              <a:pPr>
                <a:lnSpc>
                  <a:spcPct val="80000"/>
                </a:lnSpc>
                <a:spcBef>
                  <a:spcPts val="0"/>
                </a:spcBef>
                <a:defRPr b="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80" name="Rectangle"/>
            <p:cNvSpPr/>
            <p:nvPr/>
          </p:nvSpPr>
          <p:spPr>
            <a:xfrm>
              <a:off x="123301" y="349982"/>
              <a:ext cx="76201" cy="98562"/>
            </a:xfrm>
            <a:prstGeom prst="rect">
              <a:avLst/>
            </a:prstGeom>
            <a:solidFill>
              <a:srgbClr val="659FD5"/>
            </a:solidFill>
            <a:ln w="12700" cap="flat">
              <a:noFill/>
              <a:miter lim="400000"/>
            </a:ln>
            <a:effectLst/>
          </p:spPr>
          <p:txBody>
            <a:bodyPr wrap="square" lIns="54570" tIns="54570" rIns="54570" bIns="54570" numCol="1" anchor="ctr">
              <a:noAutofit/>
            </a:bodyPr>
            <a:lstStyle/>
            <a:p>
              <a:pPr>
                <a:lnSpc>
                  <a:spcPct val="80000"/>
                </a:lnSpc>
                <a:spcBef>
                  <a:spcPts val="0"/>
                </a:spcBef>
                <a:defRPr b="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81" name="Rectangle"/>
            <p:cNvSpPr/>
            <p:nvPr/>
          </p:nvSpPr>
          <p:spPr>
            <a:xfrm>
              <a:off x="235948" y="266307"/>
              <a:ext cx="76201" cy="182238"/>
            </a:xfrm>
            <a:prstGeom prst="rect">
              <a:avLst/>
            </a:prstGeom>
            <a:solidFill>
              <a:srgbClr val="659FD5"/>
            </a:solidFill>
            <a:ln w="12700" cap="flat">
              <a:noFill/>
              <a:miter lim="400000"/>
            </a:ln>
            <a:effectLst/>
          </p:spPr>
          <p:txBody>
            <a:bodyPr wrap="square" lIns="54570" tIns="54570" rIns="54570" bIns="54570" numCol="1" anchor="ctr">
              <a:noAutofit/>
            </a:bodyPr>
            <a:lstStyle/>
            <a:p>
              <a:pPr>
                <a:lnSpc>
                  <a:spcPct val="80000"/>
                </a:lnSpc>
                <a:spcBef>
                  <a:spcPts val="0"/>
                </a:spcBef>
                <a:defRPr b="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82" name="Rectangle"/>
            <p:cNvSpPr/>
            <p:nvPr/>
          </p:nvSpPr>
          <p:spPr>
            <a:xfrm>
              <a:off x="348596" y="122911"/>
              <a:ext cx="76201" cy="325633"/>
            </a:xfrm>
            <a:prstGeom prst="rect">
              <a:avLst/>
            </a:prstGeom>
            <a:solidFill>
              <a:srgbClr val="659FD5"/>
            </a:solidFill>
            <a:ln w="12700" cap="flat">
              <a:noFill/>
              <a:miter lim="400000"/>
            </a:ln>
            <a:effectLst/>
          </p:spPr>
          <p:txBody>
            <a:bodyPr wrap="square" lIns="54570" tIns="54570" rIns="54570" bIns="54570" numCol="1" anchor="ctr">
              <a:noAutofit/>
            </a:bodyPr>
            <a:lstStyle/>
            <a:p>
              <a:pPr>
                <a:lnSpc>
                  <a:spcPct val="80000"/>
                </a:lnSpc>
                <a:spcBef>
                  <a:spcPts val="0"/>
                </a:spcBef>
                <a:defRPr b="0">
                  <a:solidFill>
                    <a:srgbClr val="000000"/>
                  </a:solidFill>
                </a:defRPr>
              </a:pPr>
              <a:endParaRPr/>
            </a:p>
          </p:txBody>
        </p:sp>
      </p:grpSp>
      <p:grpSp>
        <p:nvGrpSpPr>
          <p:cNvPr id="286" name="Group"/>
          <p:cNvGrpSpPr/>
          <p:nvPr/>
        </p:nvGrpSpPr>
        <p:grpSpPr>
          <a:xfrm>
            <a:off x="7949040" y="7960462"/>
            <a:ext cx="448425" cy="448544"/>
            <a:chOff x="0" y="0"/>
            <a:chExt cx="448424" cy="448543"/>
          </a:xfrm>
        </p:grpSpPr>
        <p:pic>
          <p:nvPicPr>
            <p:cNvPr id="284" name="Image" descr="Image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0" y="0"/>
              <a:ext cx="448425" cy="44854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85" name="Line"/>
            <p:cNvSpPr/>
            <p:nvPr/>
          </p:nvSpPr>
          <p:spPr>
            <a:xfrm>
              <a:off x="2587" y="92697"/>
              <a:ext cx="444185" cy="2756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04" y="20087"/>
                  </a:lnTo>
                  <a:lnTo>
                    <a:pt x="3587" y="18508"/>
                  </a:lnTo>
                  <a:lnTo>
                    <a:pt x="4599" y="16206"/>
                  </a:lnTo>
                  <a:cubicBezTo>
                    <a:pt x="4736" y="15881"/>
                    <a:pt x="4874" y="15555"/>
                    <a:pt x="5011" y="15230"/>
                  </a:cubicBezTo>
                  <a:cubicBezTo>
                    <a:pt x="5148" y="14905"/>
                    <a:pt x="5286" y="14579"/>
                    <a:pt x="5423" y="14254"/>
                  </a:cubicBezTo>
                  <a:cubicBezTo>
                    <a:pt x="5593" y="14819"/>
                    <a:pt x="5762" y="15384"/>
                    <a:pt x="5932" y="15948"/>
                  </a:cubicBezTo>
                  <a:cubicBezTo>
                    <a:pt x="6102" y="16513"/>
                    <a:pt x="6272" y="17078"/>
                    <a:pt x="6442" y="17643"/>
                  </a:cubicBezTo>
                  <a:lnTo>
                    <a:pt x="8078" y="16008"/>
                  </a:lnTo>
                  <a:lnTo>
                    <a:pt x="9272" y="13609"/>
                  </a:lnTo>
                  <a:lnTo>
                    <a:pt x="10499" y="9377"/>
                  </a:lnTo>
                  <a:lnTo>
                    <a:pt x="12208" y="11732"/>
                  </a:lnTo>
                  <a:lnTo>
                    <a:pt x="13281" y="8587"/>
                  </a:lnTo>
                  <a:lnTo>
                    <a:pt x="14507" y="4200"/>
                  </a:lnTo>
                  <a:lnTo>
                    <a:pt x="15513" y="0"/>
                  </a:lnTo>
                  <a:lnTo>
                    <a:pt x="16848" y="4930"/>
                  </a:lnTo>
                  <a:lnTo>
                    <a:pt x="18336" y="3993"/>
                  </a:lnTo>
                  <a:lnTo>
                    <a:pt x="19783" y="9080"/>
                  </a:lnTo>
                  <a:lnTo>
                    <a:pt x="21600" y="13583"/>
                  </a:lnTo>
                </a:path>
              </a:pathLst>
            </a:custGeom>
            <a:noFill/>
            <a:ln w="12700" cap="flat">
              <a:solidFill>
                <a:srgbClr val="659FD5"/>
              </a:solidFill>
              <a:prstDash val="solid"/>
              <a:miter lim="400000"/>
            </a:ln>
            <a:effectLst/>
          </p:spPr>
          <p:txBody>
            <a:bodyPr wrap="square" lIns="54570" tIns="54570" rIns="54570" bIns="54570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2600" b="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</p:grpSp>
      <p:grpSp>
        <p:nvGrpSpPr>
          <p:cNvPr id="289" name="Group"/>
          <p:cNvGrpSpPr/>
          <p:nvPr/>
        </p:nvGrpSpPr>
        <p:grpSpPr>
          <a:xfrm>
            <a:off x="8504239" y="7960462"/>
            <a:ext cx="448425" cy="448544"/>
            <a:chOff x="0" y="0"/>
            <a:chExt cx="448424" cy="448543"/>
          </a:xfrm>
        </p:grpSpPr>
        <p:pic>
          <p:nvPicPr>
            <p:cNvPr id="287" name="Image" descr="Image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0" y="0"/>
              <a:ext cx="448425" cy="44854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88" name="Shape"/>
            <p:cNvSpPr/>
            <p:nvPr/>
          </p:nvSpPr>
          <p:spPr>
            <a:xfrm>
              <a:off x="1068" y="85005"/>
              <a:ext cx="446288" cy="3619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6494"/>
                  </a:moveTo>
                  <a:lnTo>
                    <a:pt x="2100" y="15338"/>
                  </a:lnTo>
                  <a:lnTo>
                    <a:pt x="3580" y="14133"/>
                  </a:lnTo>
                  <a:lnTo>
                    <a:pt x="4590" y="12375"/>
                  </a:lnTo>
                  <a:cubicBezTo>
                    <a:pt x="4727" y="12127"/>
                    <a:pt x="4864" y="11878"/>
                    <a:pt x="5001" y="11630"/>
                  </a:cubicBezTo>
                  <a:cubicBezTo>
                    <a:pt x="5138" y="11381"/>
                    <a:pt x="5276" y="11133"/>
                    <a:pt x="5413" y="10884"/>
                  </a:cubicBezTo>
                  <a:cubicBezTo>
                    <a:pt x="5582" y="11316"/>
                    <a:pt x="5751" y="11747"/>
                    <a:pt x="5921" y="12178"/>
                  </a:cubicBezTo>
                  <a:cubicBezTo>
                    <a:pt x="6090" y="12610"/>
                    <a:pt x="6260" y="13041"/>
                    <a:pt x="6429" y="13472"/>
                  </a:cubicBezTo>
                  <a:lnTo>
                    <a:pt x="8062" y="12224"/>
                  </a:lnTo>
                  <a:lnTo>
                    <a:pt x="9255" y="10392"/>
                  </a:lnTo>
                  <a:lnTo>
                    <a:pt x="10479" y="7160"/>
                  </a:lnTo>
                  <a:lnTo>
                    <a:pt x="12185" y="8959"/>
                  </a:lnTo>
                  <a:lnTo>
                    <a:pt x="13256" y="6557"/>
                  </a:lnTo>
                  <a:lnTo>
                    <a:pt x="14480" y="3207"/>
                  </a:lnTo>
                  <a:lnTo>
                    <a:pt x="15484" y="0"/>
                  </a:lnTo>
                  <a:lnTo>
                    <a:pt x="16816" y="3764"/>
                  </a:lnTo>
                  <a:lnTo>
                    <a:pt x="18301" y="3049"/>
                  </a:lnTo>
                  <a:lnTo>
                    <a:pt x="19746" y="6934"/>
                  </a:lnTo>
                  <a:lnTo>
                    <a:pt x="21600" y="10679"/>
                  </a:lnTo>
                  <a:lnTo>
                    <a:pt x="21458" y="21600"/>
                  </a:lnTo>
                  <a:lnTo>
                    <a:pt x="118" y="21508"/>
                  </a:lnTo>
                  <a:lnTo>
                    <a:pt x="0" y="16494"/>
                  </a:lnTo>
                  <a:close/>
                </a:path>
              </a:pathLst>
            </a:custGeom>
            <a:solidFill>
              <a:srgbClr val="659FD5"/>
            </a:solidFill>
            <a:ln w="12700" cap="flat">
              <a:noFill/>
              <a:miter lim="400000"/>
            </a:ln>
            <a:effectLst/>
          </p:spPr>
          <p:txBody>
            <a:bodyPr wrap="square" lIns="54570" tIns="54570" rIns="54570" bIns="54570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2600" b="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</p:grpSp>
      <p:pic>
        <p:nvPicPr>
          <p:cNvPr id="290" name="rstudio.png" descr="rstudio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294644" y="195549"/>
            <a:ext cx="1386697" cy="16071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9105" y="-684523"/>
            <a:ext cx="5603817" cy="299296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11" name="Group"/>
          <p:cNvGrpSpPr/>
          <p:nvPr/>
        </p:nvGrpSpPr>
        <p:grpSpPr>
          <a:xfrm>
            <a:off x="8369105" y="-1013161"/>
            <a:ext cx="6159575" cy="3553962"/>
            <a:chOff x="0" y="51032"/>
            <a:chExt cx="6159573" cy="3553961"/>
          </a:xfrm>
        </p:grpSpPr>
        <p:grpSp>
          <p:nvGrpSpPr>
            <p:cNvPr id="308" name="Group"/>
            <p:cNvGrpSpPr/>
            <p:nvPr/>
          </p:nvGrpSpPr>
          <p:grpSpPr>
            <a:xfrm>
              <a:off x="24975" y="51032"/>
              <a:ext cx="6134599" cy="2980091"/>
              <a:chOff x="0" y="51032"/>
              <a:chExt cx="6134598" cy="2980090"/>
            </a:xfrm>
          </p:grpSpPr>
          <p:sp>
            <p:nvSpPr>
              <p:cNvPr id="293" name="Triangle"/>
              <p:cNvSpPr/>
              <p:nvPr/>
            </p:nvSpPr>
            <p:spPr>
              <a:xfrm rot="1800000">
                <a:off x="1177377" y="304285"/>
                <a:ext cx="1319509" cy="1143860"/>
              </a:xfrm>
              <a:prstGeom prst="triangle">
                <a:avLst/>
              </a:prstGeom>
              <a:solidFill>
                <a:srgbClr val="DEDFE0"/>
              </a:solidFill>
              <a:ln w="3175" cap="flat">
                <a:solidFill>
                  <a:srgbClr val="DEDFE0"/>
                </a:solidFill>
                <a:prstDash val="solid"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294" name="Circle"/>
              <p:cNvSpPr/>
              <p:nvPr/>
            </p:nvSpPr>
            <p:spPr>
              <a:xfrm flipH="1">
                <a:off x="1550782" y="838357"/>
                <a:ext cx="422090" cy="422090"/>
              </a:xfrm>
              <a:prstGeom prst="ellipse">
                <a:avLst/>
              </a:prstGeom>
              <a:solidFill>
                <a:srgbClr val="EFEFF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295" name="Circle"/>
              <p:cNvSpPr/>
              <p:nvPr/>
            </p:nvSpPr>
            <p:spPr>
              <a:xfrm flipH="1">
                <a:off x="0" y="819778"/>
                <a:ext cx="422089" cy="422090"/>
              </a:xfrm>
              <a:prstGeom prst="ellipse">
                <a:avLst/>
              </a:prstGeom>
              <a:solidFill>
                <a:srgbClr val="DEDFE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296" name="Triangle"/>
              <p:cNvSpPr/>
              <p:nvPr/>
            </p:nvSpPr>
            <p:spPr>
              <a:xfrm rot="19800000">
                <a:off x="2896973" y="973389"/>
                <a:ext cx="1319509" cy="1143860"/>
              </a:xfrm>
              <a:prstGeom prst="triangle">
                <a:avLst/>
              </a:prstGeom>
              <a:solidFill>
                <a:srgbClr val="EFEFF0"/>
              </a:solidFill>
              <a:ln w="6350" cap="flat">
                <a:solidFill>
                  <a:srgbClr val="EFEFF0"/>
                </a:solidFill>
                <a:prstDash val="solid"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297" name="Triangle"/>
              <p:cNvSpPr/>
              <p:nvPr/>
            </p:nvSpPr>
            <p:spPr>
              <a:xfrm rot="1800000">
                <a:off x="3470359" y="1634009"/>
                <a:ext cx="1319509" cy="1143861"/>
              </a:xfrm>
              <a:prstGeom prst="triangle">
                <a:avLst/>
              </a:prstGeom>
              <a:solidFill>
                <a:srgbClr val="DEDFE0"/>
              </a:solidFill>
              <a:ln w="6350" cap="flat">
                <a:solidFill>
                  <a:srgbClr val="DEDFE0"/>
                </a:solidFill>
                <a:prstDash val="solid"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298" name="Circle"/>
              <p:cNvSpPr/>
              <p:nvPr/>
            </p:nvSpPr>
            <p:spPr>
              <a:xfrm flipH="1">
                <a:off x="3461021" y="1507461"/>
                <a:ext cx="422090" cy="422090"/>
              </a:xfrm>
              <a:prstGeom prst="ellipse">
                <a:avLst/>
              </a:prstGeom>
              <a:solidFill>
                <a:srgbClr val="DEDFE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299" name="Circle"/>
              <p:cNvSpPr/>
              <p:nvPr/>
            </p:nvSpPr>
            <p:spPr>
              <a:xfrm flipH="1">
                <a:off x="3843763" y="2168082"/>
                <a:ext cx="422090" cy="422090"/>
              </a:xfrm>
              <a:prstGeom prst="ellipse">
                <a:avLst/>
              </a:prstGeom>
              <a:solidFill>
                <a:srgbClr val="EFEFF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300" name="Triangle"/>
              <p:cNvSpPr/>
              <p:nvPr/>
            </p:nvSpPr>
            <p:spPr>
              <a:xfrm rot="1800000">
                <a:off x="3470359" y="312963"/>
                <a:ext cx="1319509" cy="1143861"/>
              </a:xfrm>
              <a:prstGeom prst="triangle">
                <a:avLst/>
              </a:prstGeom>
              <a:solidFill>
                <a:srgbClr val="DEDFE0"/>
              </a:solidFill>
              <a:ln w="6350" cap="flat">
                <a:solidFill>
                  <a:srgbClr val="DEDFE0"/>
                </a:solidFill>
                <a:prstDash val="solid"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301" name="Circle"/>
              <p:cNvSpPr/>
              <p:nvPr/>
            </p:nvSpPr>
            <p:spPr>
              <a:xfrm flipH="1">
                <a:off x="3843763" y="847036"/>
                <a:ext cx="422090" cy="422090"/>
              </a:xfrm>
              <a:prstGeom prst="ellipse">
                <a:avLst/>
              </a:prstGeom>
              <a:solidFill>
                <a:srgbClr val="EFEFF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302" name="Triangle"/>
              <p:cNvSpPr/>
              <p:nvPr/>
            </p:nvSpPr>
            <p:spPr>
              <a:xfrm rot="19800000">
                <a:off x="4044130" y="318647"/>
                <a:ext cx="1319509" cy="1143861"/>
              </a:xfrm>
              <a:prstGeom prst="triangle">
                <a:avLst/>
              </a:prstGeom>
              <a:solidFill>
                <a:srgbClr val="EFEFF0"/>
              </a:solidFill>
              <a:ln w="6350" cap="flat">
                <a:solidFill>
                  <a:srgbClr val="EFEFF0"/>
                </a:solidFill>
                <a:prstDash val="solid"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303" name="Circle"/>
              <p:cNvSpPr/>
              <p:nvPr/>
            </p:nvSpPr>
            <p:spPr>
              <a:xfrm flipH="1">
                <a:off x="4608178" y="852720"/>
                <a:ext cx="422090" cy="422090"/>
              </a:xfrm>
              <a:prstGeom prst="ellipse">
                <a:avLst/>
              </a:prstGeom>
              <a:solidFill>
                <a:srgbClr val="DEDFE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304" name="Triangle"/>
              <p:cNvSpPr/>
              <p:nvPr/>
            </p:nvSpPr>
            <p:spPr>
              <a:xfrm rot="1800000">
                <a:off x="4617515" y="979268"/>
                <a:ext cx="1319509" cy="1143861"/>
              </a:xfrm>
              <a:prstGeom prst="triangle">
                <a:avLst/>
              </a:prstGeom>
              <a:solidFill>
                <a:srgbClr val="DEDFE0"/>
              </a:solidFill>
              <a:ln w="6350" cap="flat">
                <a:solidFill>
                  <a:srgbClr val="DEDFE0"/>
                </a:solidFill>
                <a:prstDash val="solid"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305" name="Circle"/>
              <p:cNvSpPr/>
              <p:nvPr/>
            </p:nvSpPr>
            <p:spPr>
              <a:xfrm flipH="1">
                <a:off x="4990920" y="1513341"/>
                <a:ext cx="422090" cy="422090"/>
              </a:xfrm>
              <a:prstGeom prst="ellipse">
                <a:avLst/>
              </a:prstGeom>
              <a:solidFill>
                <a:srgbClr val="EFEFF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306" name="Triangle"/>
              <p:cNvSpPr/>
              <p:nvPr/>
            </p:nvSpPr>
            <p:spPr>
              <a:xfrm rot="19800000">
                <a:off x="1751148" y="309969"/>
                <a:ext cx="1319510" cy="1143860"/>
              </a:xfrm>
              <a:prstGeom prst="triangle">
                <a:avLst/>
              </a:prstGeom>
              <a:solidFill>
                <a:srgbClr val="EFEFF0"/>
              </a:solidFill>
              <a:ln w="6350" cap="flat">
                <a:solidFill>
                  <a:srgbClr val="EFEFF0"/>
                </a:solidFill>
                <a:prstDash val="solid"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307" name="Circle"/>
              <p:cNvSpPr/>
              <p:nvPr/>
            </p:nvSpPr>
            <p:spPr>
              <a:xfrm flipH="1">
                <a:off x="2315196" y="844041"/>
                <a:ext cx="422090" cy="422090"/>
              </a:xfrm>
              <a:prstGeom prst="ellipse">
                <a:avLst/>
              </a:prstGeom>
              <a:solidFill>
                <a:srgbClr val="DEDFE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</p:grpSp>
        <p:sp>
          <p:nvSpPr>
            <p:cNvPr id="309" name="Rectangle"/>
            <p:cNvSpPr/>
            <p:nvPr/>
          </p:nvSpPr>
          <p:spPr>
            <a:xfrm>
              <a:off x="1682" y="1038072"/>
              <a:ext cx="5593304" cy="2566922"/>
            </a:xfrm>
            <a:prstGeom prst="rect">
              <a:avLst/>
            </a:prstGeom>
            <a:gradFill flip="none" rotWithShape="1">
              <a:gsLst>
                <a:gs pos="0">
                  <a:srgbClr val="FFFFFF">
                    <a:alpha val="0"/>
                  </a:srgbClr>
                </a:gs>
                <a:gs pos="20382">
                  <a:srgbClr val="FFFFFF">
                    <a:alpha val="45796"/>
                  </a:srgbClr>
                </a:gs>
                <a:gs pos="35803">
                  <a:srgbClr val="FFFFFF">
                    <a:alpha val="72898"/>
                  </a:srgbClr>
                </a:gs>
                <a:gs pos="55434">
                  <a:srgbClr val="FFFFFF"/>
                </a:gs>
              </a:gsLst>
              <a:path path="shape">
                <a:fillToRect l="49659" t="-26178" r="50340" b="126178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54570" tIns="54570" rIns="54570" bIns="54570" numCol="1" anchor="ctr">
              <a:noAutofit/>
            </a:bodyPr>
            <a:lstStyle/>
            <a:p>
              <a:pPr>
                <a:lnSpc>
                  <a:spcPct val="80000"/>
                </a:lnSpc>
                <a:spcBef>
                  <a:spcPts val="0"/>
                </a:spcBef>
                <a:defRPr b="0">
                  <a:solidFill>
                    <a:srgbClr val="000000"/>
                  </a:solidFill>
                </a:defRPr>
              </a:pPr>
              <a:endParaRPr/>
            </a:p>
          </p:txBody>
        </p:sp>
        <p:pic>
          <p:nvPicPr>
            <p:cNvPr id="310" name="Image" descr="Image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379670"/>
              <a:ext cx="5603816" cy="299296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12" name="Line"/>
          <p:cNvSpPr/>
          <p:nvPr/>
        </p:nvSpPr>
        <p:spPr>
          <a:xfrm>
            <a:off x="241300" y="10337513"/>
            <a:ext cx="13434202" cy="1"/>
          </a:xfrm>
          <a:prstGeom prst="line">
            <a:avLst/>
          </a:prstGeom>
          <a:ln w="12700">
            <a:solidFill>
              <a:srgbClr val="E4E4E3"/>
            </a:solidFill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13" name="YOUR LOGO…"/>
          <p:cNvSpPr/>
          <p:nvPr/>
        </p:nvSpPr>
        <p:spPr>
          <a:xfrm>
            <a:off x="237111" y="10073378"/>
            <a:ext cx="1757945" cy="528270"/>
          </a:xfrm>
          <a:prstGeom prst="roundRect">
            <a:avLst>
              <a:gd name="adj" fmla="val 36061"/>
            </a:avLst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/>
          <a:p>
            <a:pPr algn="ctr">
              <a:lnSpc>
                <a:spcPct val="90000"/>
              </a:lnSpc>
              <a:spcBef>
                <a:spcPts val="0"/>
              </a:spcBef>
              <a:defRPr>
                <a:solidFill>
                  <a:srgbClr val="407AA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sz="1600"/>
              <a:t>YOUR LOGO</a:t>
            </a:r>
          </a:p>
          <a:p>
            <a:pPr algn="ctr">
              <a:lnSpc>
                <a:spcPct val="90000"/>
              </a:lnSpc>
              <a:spcBef>
                <a:spcPts val="0"/>
              </a:spcBef>
              <a:defRPr>
                <a:solidFill>
                  <a:srgbClr val="407AA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(optional)</a:t>
            </a:r>
          </a:p>
        </p:txBody>
      </p:sp>
      <p:sp>
        <p:nvSpPr>
          <p:cNvPr id="314" name="Group"/>
          <p:cNvSpPr/>
          <p:nvPr/>
        </p:nvSpPr>
        <p:spPr>
          <a:xfrm>
            <a:off x="213255" y="1523999"/>
            <a:ext cx="4346831" cy="8605112"/>
          </a:xfrm>
          <a:prstGeom prst="rect">
            <a:avLst/>
          </a:prstGeom>
          <a:solidFill>
            <a:srgbClr val="79B0DC">
              <a:alpha val="23776"/>
            </a:srgbClr>
          </a:solidFill>
          <a:ln w="12700"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0"/>
              </a:spcBef>
              <a:defRPr sz="1000"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15" name="Square"/>
          <p:cNvSpPr/>
          <p:nvPr/>
        </p:nvSpPr>
        <p:spPr>
          <a:xfrm>
            <a:off x="1198395" y="7193656"/>
            <a:ext cx="355601" cy="3556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16" name="Rectangle"/>
          <p:cNvSpPr/>
          <p:nvPr/>
        </p:nvSpPr>
        <p:spPr>
          <a:xfrm>
            <a:off x="1198395" y="6805227"/>
            <a:ext cx="355601" cy="3429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graphicFrame>
        <p:nvGraphicFramePr>
          <p:cNvPr id="317" name="Table"/>
          <p:cNvGraphicFramePr/>
          <p:nvPr/>
        </p:nvGraphicFramePr>
        <p:xfrm>
          <a:off x="9552767" y="9368497"/>
          <a:ext cx="3343020" cy="904240"/>
        </p:xfrm>
        <a:graphic>
          <a:graphicData uri="http://schemas.openxmlformats.org/drawingml/2006/table">
            <a:tbl>
              <a:tblPr firstRow="1">
                <a:tableStyleId>{C7B018BB-80A7-4F77-B60F-C8B233D01FF8}</a:tableStyleId>
              </a:tblPr>
              <a:tblGrid>
                <a:gridCol w="14253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17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77800">
                <a:tc>
                  <a:txBody>
                    <a:bodyPr/>
                    <a:lstStyle/>
                    <a:p>
                      <a:pPr indent="50800" algn="l"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900" b="1">
                          <a:solidFill>
                            <a:srgbClr val="D5553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sub-option</a:t>
                      </a:r>
                    </a:p>
                  </a:txBody>
                  <a:tcPr marL="0" marR="0" marT="0" marB="0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50800" algn="l"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900" b="1">
                          <a:solidFill>
                            <a:srgbClr val="D5553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description</a:t>
                      </a:r>
                    </a:p>
                  </a:txBody>
                  <a:tcPr marL="0" marR="0" marT="0" marB="0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indent="50800" algn="l" defTabSz="914400"/>
                      <a:r>
                        <a:rPr sz="900">
                          <a:latin typeface="Source Sans Pro Semibold"/>
                          <a:ea typeface="Source Sans Pro Semibold"/>
                          <a:cs typeface="Source Sans Pro Semibold"/>
                          <a:sym typeface="Source Sans Pro Semibold"/>
                        </a:rPr>
                        <a:t>citation_package</a:t>
                      </a:r>
                    </a:p>
                  </a:txBody>
                  <a:tcPr marL="0" marR="0" marT="0" marB="0" anchor="ctr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solidFill>
                      <a:srgbClr val="D0D1D2">
                        <a:alpha val="2532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63500" algn="l" defTabSz="914400"/>
                      <a:r>
                        <a:rPr sz="900">
                          <a:sym typeface="Source Sans Pro"/>
                        </a:rPr>
                        <a:t>The LaTeX package to process citations, natbib, biblatex or none</a:t>
                      </a:r>
                    </a:p>
                  </a:txBody>
                  <a:tcPr marL="0" marR="0" marT="0" marB="0" anchor="ctr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solidFill>
                      <a:srgbClr val="D0D1D2">
                        <a:alpha val="2532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indent="50800" algn="l" defTabSz="914400"/>
                      <a:r>
                        <a:rPr sz="900">
                          <a:latin typeface="Source Sans Pro Semibold"/>
                          <a:ea typeface="Source Sans Pro Semibold"/>
                          <a:cs typeface="Source Sans Pro Semibold"/>
                          <a:sym typeface="Source Sans Pro Semibold"/>
                        </a:rPr>
                        <a:t>code_folding</a:t>
                      </a:r>
                    </a:p>
                  </a:txBody>
                  <a:tcPr marL="0" marR="0" marT="0" marB="0" anchor="ctr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63500" algn="l" defTabSz="914400"/>
                      <a:r>
                        <a:rPr sz="900">
                          <a:sym typeface="Source Sans Pro"/>
                        </a:rPr>
                        <a:t>Let readers to toggle the display of R code, "none", "hide", or "show"</a:t>
                      </a:r>
                    </a:p>
                  </a:txBody>
                  <a:tcPr marL="0" marR="0" marT="0" marB="0" anchor="ctr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indent="50800" algn="l" defTabSz="914400"/>
                      <a:r>
                        <a:rPr sz="900">
                          <a:latin typeface="Source Sans Pro Semibold"/>
                          <a:ea typeface="Source Sans Pro Semibold"/>
                          <a:cs typeface="Source Sans Pro Semibold"/>
                          <a:sym typeface="Source Sans Pro Semibold"/>
                        </a:rPr>
                        <a:t>colortheme</a:t>
                      </a:r>
                    </a:p>
                  </a:txBody>
                  <a:tcPr marL="0" marR="0" marT="0" marB="0" anchor="ctr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solidFill>
                      <a:srgbClr val="D0D1D2">
                        <a:alpha val="251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63500" algn="l" defTabSz="914400"/>
                      <a:r>
                        <a:rPr sz="900">
                          <a:sym typeface="Source Sans Pro"/>
                        </a:rPr>
                        <a:t>Beamer color theme to use</a:t>
                      </a:r>
                    </a:p>
                  </a:txBody>
                  <a:tcPr marL="0" marR="0" marT="0" marB="0" anchor="ctr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solidFill>
                      <a:srgbClr val="D0D1D2">
                        <a:alpha val="25117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18" name="Line"/>
          <p:cNvSpPr/>
          <p:nvPr/>
        </p:nvSpPr>
        <p:spPr>
          <a:xfrm>
            <a:off x="9426688" y="1530350"/>
            <a:ext cx="4264736" cy="0"/>
          </a:xfrm>
          <a:prstGeom prst="line">
            <a:avLst/>
          </a:prstGeom>
          <a:ln w="12700">
            <a:solidFill>
              <a:srgbClr val="E4E4E3"/>
            </a:solidFill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19" name="Basics"/>
          <p:cNvSpPr txBox="1"/>
          <p:nvPr/>
        </p:nvSpPr>
        <p:spPr>
          <a:xfrm>
            <a:off x="306210" y="1513461"/>
            <a:ext cx="873761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>
              <a:lnSpc>
                <a:spcPct val="80000"/>
              </a:lnSpc>
              <a:spcBef>
                <a:spcPts val="0"/>
              </a:spcBef>
              <a:defRPr sz="2500" b="0">
                <a:solidFill>
                  <a:srgbClr val="628DB5"/>
                </a:solidFill>
              </a:defRPr>
            </a:pPr>
            <a:r>
              <a:t>Basics</a:t>
            </a:r>
          </a:p>
        </p:txBody>
      </p:sp>
      <p:sp>
        <p:nvSpPr>
          <p:cNvPr id="320" name="Each cheatsheet should be licensed under the creative commons license.…"/>
          <p:cNvSpPr txBox="1"/>
          <p:nvPr/>
        </p:nvSpPr>
        <p:spPr>
          <a:xfrm>
            <a:off x="323328" y="9087077"/>
            <a:ext cx="4154099" cy="9926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r>
              <a:t>Each cheatsheet should be licensed under the creative commons license.</a:t>
            </a:r>
          </a:p>
          <a:p>
            <a:pPr>
              <a:lnSpc>
                <a:spcPct val="90000"/>
              </a:lnSpc>
              <a:spcBef>
                <a:spcPts val="0"/>
              </a:spcBef>
              <a:defRPr b="0">
                <a:solidFill>
                  <a:srgbClr val="000000"/>
                </a:solidFill>
              </a:defRPr>
            </a:pPr>
            <a:r>
              <a:t>To license the sheet as creative commons, put CC'd by &lt;your name&gt; in the small print at the bottom of each page and link it to </a:t>
            </a:r>
            <a:r>
              <a:rPr b="1"/>
              <a:t>http://creativecommons.org/licenses/by/4.0/</a:t>
            </a:r>
          </a:p>
        </p:txBody>
      </p:sp>
      <p:sp>
        <p:nvSpPr>
          <p:cNvPr id="321" name="Remember that the best cheatsheets are visual—not written—documents. Whenever possible use visual elements to make it easier for readers to find the information they need."/>
          <p:cNvSpPr txBox="1"/>
          <p:nvPr/>
        </p:nvSpPr>
        <p:spPr>
          <a:xfrm>
            <a:off x="323328" y="3084609"/>
            <a:ext cx="4140391" cy="6343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/>
          <a:p>
            <a:pPr>
              <a:lnSpc>
                <a:spcPct val="90000"/>
              </a:lnSpc>
              <a:spcBef>
                <a:spcPts val="0"/>
              </a:spcBef>
              <a:defRPr b="0">
                <a:solidFill>
                  <a:srgbClr val="000000"/>
                </a:solidFill>
              </a:defRPr>
            </a:pPr>
            <a:r>
              <a:t>Remember that the best cheatsheets are </a:t>
            </a:r>
            <a:r>
              <a:rPr b="1"/>
              <a:t>visual</a:t>
            </a:r>
            <a:r>
              <a:t>—not written—documents. Whenever possible use visual elements to make it easier for readers to find the information they need.</a:t>
            </a:r>
          </a:p>
        </p:txBody>
      </p:sp>
      <p:sp>
        <p:nvSpPr>
          <p:cNvPr id="322" name="RStudio® is a trademark of RStudio, Inc.  •  CC BY SA Your Name •  your@email.com  •  844-448-1212 • your.website.com •  Learn more at webpage or vignette   •  package version  0.5.0 •  Updated: 2017-01"/>
          <p:cNvSpPr txBox="1"/>
          <p:nvPr/>
        </p:nvSpPr>
        <p:spPr>
          <a:xfrm>
            <a:off x="2353572" y="10340910"/>
            <a:ext cx="11322666" cy="2488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4570" tIns="54570" rIns="54570" bIns="54570" anchor="ctr">
            <a:spAutoFit/>
          </a:bodyPr>
          <a:lstStyle/>
          <a:p>
            <a:pPr algn="r">
              <a:lnSpc>
                <a:spcPct val="90000"/>
              </a:lnSpc>
              <a:spcBef>
                <a:spcPts val="0"/>
              </a:spcBef>
              <a:defRPr sz="900" b="0">
                <a:solidFill>
                  <a:srgbClr val="000000"/>
                </a:solidFill>
              </a:defRPr>
            </a:pPr>
            <a:r>
              <a:t>RStudio® is a trademark of RStudio, Inc.  •  </a:t>
            </a:r>
            <a:r>
              <a:rPr>
                <a:hlinkClick r:id="rId3"/>
              </a:rPr>
              <a:t>CC BY SA</a:t>
            </a:r>
            <a:r>
              <a:t> Your Name •  </a:t>
            </a:r>
            <a:r>
              <a:rPr>
                <a:hlinkClick r:id="rId4"/>
              </a:rPr>
              <a:t>your@email.com</a:t>
            </a:r>
            <a:r>
              <a:t>  •  844-448-1212 • </a:t>
            </a:r>
            <a:r>
              <a:rPr>
                <a:hlinkClick r:id="rId5"/>
              </a:rPr>
              <a:t>your.website.com</a:t>
            </a:r>
            <a:r>
              <a:t> •  Learn more at </a:t>
            </a:r>
            <a:r>
              <a:rPr b="1"/>
              <a:t>webpage or vignette</a:t>
            </a:r>
            <a:r>
              <a:t>   •  package version  0.5.0 •  Updated: 2017-01</a:t>
            </a:r>
          </a:p>
        </p:txBody>
      </p:sp>
      <p:sp>
        <p:nvSpPr>
          <p:cNvPr id="323" name="Thank you for making a new cheatsheet for R! These cheatsheets have an important job:"/>
          <p:cNvSpPr txBox="1"/>
          <p:nvPr/>
        </p:nvSpPr>
        <p:spPr>
          <a:xfrm>
            <a:off x="323328" y="2070100"/>
            <a:ext cx="4264736" cy="3870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/>
          <a:p>
            <a:pPr>
              <a:lnSpc>
                <a:spcPct val="90000"/>
              </a:lnSpc>
              <a:spcBef>
                <a:spcPts val="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b="0">
                <a:solidFill>
                  <a:srgbClr val="000000"/>
                </a:solidFill>
              </a:defRPr>
            </a:pPr>
            <a:r>
              <a:rPr b="1"/>
              <a:t>Thank you </a:t>
            </a:r>
            <a:r>
              <a:t>for making a new cheatsheet for R! These cheatsheets have an important job: </a:t>
            </a:r>
          </a:p>
        </p:txBody>
      </p:sp>
      <p:sp>
        <p:nvSpPr>
          <p:cNvPr id="324" name="Cheatsheets make it easy for R users…"/>
          <p:cNvSpPr txBox="1"/>
          <p:nvPr/>
        </p:nvSpPr>
        <p:spPr>
          <a:xfrm>
            <a:off x="1055848" y="2563762"/>
            <a:ext cx="2496254" cy="3722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700" tIns="12700" rIns="12700" bIns="12700"/>
          <a:lstStyle/>
          <a:p>
            <a:pPr algn="ctr">
              <a:lnSpc>
                <a:spcPct val="90000"/>
              </a:lnSpc>
              <a:spcBef>
                <a:spcPts val="0"/>
              </a:spcBef>
              <a:defRPr>
                <a:solidFill>
                  <a:srgbClr val="000000"/>
                </a:solidFill>
              </a:defRPr>
            </a:pPr>
            <a:r>
              <a:t>Cheatsheets make it easy for R users </a:t>
            </a:r>
          </a:p>
          <a:p>
            <a:pPr algn="ctr">
              <a:lnSpc>
                <a:spcPct val="90000"/>
              </a:lnSpc>
              <a:spcBef>
                <a:spcPts val="0"/>
              </a:spcBef>
              <a:defRPr>
                <a:solidFill>
                  <a:srgbClr val="000000"/>
                </a:solidFill>
              </a:defRPr>
            </a:pPr>
            <a:r>
              <a:t>to look up useful information.</a:t>
            </a:r>
          </a:p>
        </p:txBody>
      </p:sp>
      <p:sp>
        <p:nvSpPr>
          <p:cNvPr id="325" name="Line"/>
          <p:cNvSpPr/>
          <p:nvPr/>
        </p:nvSpPr>
        <p:spPr>
          <a:xfrm>
            <a:off x="9435669" y="2046199"/>
            <a:ext cx="4062993" cy="1"/>
          </a:xfrm>
          <a:prstGeom prst="line">
            <a:avLst/>
          </a:prstGeom>
          <a:ln w="12700">
            <a:solidFill>
              <a:srgbClr val="E0E0E0"/>
            </a:solidFill>
            <a:custDash>
              <a:ds d="100000" sp="200000"/>
            </a:custDash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26" name="Manipulate Variables"/>
          <p:cNvSpPr txBox="1"/>
          <p:nvPr/>
        </p:nvSpPr>
        <p:spPr>
          <a:xfrm>
            <a:off x="9426688" y="1492021"/>
            <a:ext cx="2801938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>
              <a:lnSpc>
                <a:spcPct val="80000"/>
              </a:lnSpc>
              <a:spcBef>
                <a:spcPts val="0"/>
              </a:spcBef>
              <a:defRPr sz="2500" b="0">
                <a:solidFill>
                  <a:srgbClr val="628DB5"/>
                </a:solidFill>
              </a:defRPr>
            </a:pPr>
            <a:r>
              <a:t>Manipulate Variables</a:t>
            </a:r>
          </a:p>
        </p:txBody>
      </p:sp>
      <p:grpSp>
        <p:nvGrpSpPr>
          <p:cNvPr id="329" name="Group"/>
          <p:cNvGrpSpPr/>
          <p:nvPr/>
        </p:nvGrpSpPr>
        <p:grpSpPr>
          <a:xfrm>
            <a:off x="8014905" y="2881105"/>
            <a:ext cx="2818196" cy="228903"/>
            <a:chOff x="0" y="0"/>
            <a:chExt cx="2818194" cy="228901"/>
          </a:xfrm>
        </p:grpSpPr>
        <p:sp>
          <p:nvSpPr>
            <p:cNvPr id="327" name="SUBTITLE"/>
            <p:cNvSpPr txBox="1"/>
            <p:nvPr/>
          </p:nvSpPr>
          <p:spPr>
            <a:xfrm>
              <a:off x="0" y="13001"/>
              <a:ext cx="689915" cy="215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12700" tIns="12700" rIns="12700" bIns="12700" numCol="1" anchor="ctr">
              <a:spAutoFit/>
            </a:bodyPr>
            <a:lstStyle/>
            <a:p>
              <a:pPr lvl="1" indent="0"/>
              <a:r>
                <a:t>SUBTITLE</a:t>
              </a:r>
            </a:p>
          </p:txBody>
        </p:sp>
        <p:sp>
          <p:nvSpPr>
            <p:cNvPr id="328" name="Line"/>
            <p:cNvSpPr/>
            <p:nvPr/>
          </p:nvSpPr>
          <p:spPr>
            <a:xfrm>
              <a:off x="23250" y="0"/>
              <a:ext cx="2794945" cy="0"/>
            </a:xfrm>
            <a:prstGeom prst="line">
              <a:avLst/>
            </a:prstGeom>
            <a:noFill/>
            <a:ln w="12700" cap="flat">
              <a:solidFill>
                <a:srgbClr val="E0E0E0"/>
              </a:solidFill>
              <a:custDash>
                <a:ds d="100000" sp="200000"/>
              </a:custDash>
              <a:round/>
            </a:ln>
            <a:effectLst/>
          </p:spPr>
          <p:txBody>
            <a:bodyPr wrap="square" lIns="54570" tIns="54570" rIns="54570" bIns="54570" numCol="1" anchor="ctr">
              <a:noAutofit/>
            </a:bodyPr>
            <a:lstStyle/>
            <a:p>
              <a:pPr>
                <a:lnSpc>
                  <a:spcPct val="80000"/>
                </a:lnSpc>
                <a:spcBef>
                  <a:spcPts val="600"/>
                </a:spcBef>
                <a:defRPr b="0">
                  <a:solidFill>
                    <a:srgbClr val="000000"/>
                  </a:solidFill>
                </a:defRPr>
              </a:pPr>
              <a:endParaRPr/>
            </a:p>
          </p:txBody>
        </p:sp>
      </p:grpSp>
      <p:sp>
        <p:nvSpPr>
          <p:cNvPr id="330" name="Line"/>
          <p:cNvSpPr/>
          <p:nvPr/>
        </p:nvSpPr>
        <p:spPr>
          <a:xfrm>
            <a:off x="323328" y="1534139"/>
            <a:ext cx="4140391" cy="1"/>
          </a:xfrm>
          <a:prstGeom prst="line">
            <a:avLst/>
          </a:prstGeom>
          <a:ln w="12700">
            <a:solidFill>
              <a:srgbClr val="E4E4E3"/>
            </a:solidFill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grpSp>
        <p:nvGrpSpPr>
          <p:cNvPr id="333" name="Group"/>
          <p:cNvGrpSpPr/>
          <p:nvPr/>
        </p:nvGrpSpPr>
        <p:grpSpPr>
          <a:xfrm>
            <a:off x="1202352" y="5963994"/>
            <a:ext cx="2483943" cy="276124"/>
            <a:chOff x="0" y="0"/>
            <a:chExt cx="2483942" cy="276123"/>
          </a:xfrm>
        </p:grpSpPr>
        <p:pic>
          <p:nvPicPr>
            <p:cNvPr id="331" name="Image" descr="Image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0" y="0"/>
              <a:ext cx="2483943" cy="27612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32" name="summary function"/>
            <p:cNvSpPr txBox="1"/>
            <p:nvPr/>
          </p:nvSpPr>
          <p:spPr>
            <a:xfrm>
              <a:off x="169211" y="36983"/>
              <a:ext cx="1247446" cy="190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>
                <a:lnSpc>
                  <a:spcPct val="80000"/>
                </a:lnSpc>
                <a:spcBef>
                  <a:spcPts val="0"/>
                </a:spcBef>
                <a:defRPr>
                  <a:solidFill>
                    <a:srgbClr val="000000"/>
                  </a:solidFill>
                </a:defRPr>
              </a:lvl1pPr>
            </a:lstStyle>
            <a:p>
              <a:r>
                <a:t>summary function</a:t>
              </a:r>
            </a:p>
          </p:txBody>
        </p:sp>
      </p:grpSp>
      <p:sp>
        <p:nvSpPr>
          <p:cNvPr id="334" name="Three Column Layout: : CHEAT SHEET"/>
          <p:cNvSpPr txBox="1">
            <a:spLocks noGrp="1"/>
          </p:cNvSpPr>
          <p:nvPr>
            <p:ph type="title"/>
          </p:nvPr>
        </p:nvSpPr>
        <p:spPr>
          <a:xfrm>
            <a:off x="275721" y="361177"/>
            <a:ext cx="10898129" cy="803346"/>
          </a:xfrm>
          <a:prstGeom prst="rect">
            <a:avLst/>
          </a:prstGeom>
        </p:spPr>
        <p:txBody>
          <a:bodyPr lIns="0" tIns="0" rIns="0" bIns="0" anchor="t"/>
          <a:lstStyle/>
          <a:p>
            <a:r>
              <a:rPr dirty="0"/>
              <a:t>Three Column Layout: : </a:t>
            </a:r>
            <a:r>
              <a:rPr sz="3300" dirty="0"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CHEAT SHEET</a:t>
            </a:r>
            <a:r>
              <a:rPr dirty="0"/>
              <a:t> </a:t>
            </a:r>
          </a:p>
        </p:txBody>
      </p:sp>
      <p:sp>
        <p:nvSpPr>
          <p:cNvPr id="335" name="Use a layout that flows and makes it easy to zero in on specific topics."/>
          <p:cNvSpPr txBox="1"/>
          <p:nvPr/>
        </p:nvSpPr>
        <p:spPr>
          <a:xfrm>
            <a:off x="311956" y="3855249"/>
            <a:ext cx="4264736" cy="3870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/>
          <a:p>
            <a:pPr marL="152400" indent="-152400">
              <a:lnSpc>
                <a:spcPct val="90000"/>
              </a:lnSpc>
              <a:spcBef>
                <a:spcPts val="0"/>
              </a:spcBef>
              <a:buClr>
                <a:srgbClr val="000000"/>
              </a:buClr>
              <a:buSzPct val="100000"/>
              <a:buAutoNum type="arabicPeriod"/>
              <a:defRPr b="0">
                <a:solidFill>
                  <a:srgbClr val="000000"/>
                </a:solidFill>
              </a:defRPr>
            </a:pPr>
            <a:r>
              <a:t>Use a </a:t>
            </a:r>
            <a:r>
              <a:rPr b="1"/>
              <a:t>layout</a:t>
            </a:r>
            <a:r>
              <a:t> that flows and makes it easy to zero in on specific topics.</a:t>
            </a:r>
          </a:p>
        </p:txBody>
      </p:sp>
      <p:sp>
        <p:nvSpPr>
          <p:cNvPr id="336" name="Use visualizations to explain concepts quickly and concisely."/>
          <p:cNvSpPr txBox="1"/>
          <p:nvPr/>
        </p:nvSpPr>
        <p:spPr>
          <a:xfrm>
            <a:off x="322522" y="5576607"/>
            <a:ext cx="4264736" cy="2488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/>
          <a:p>
            <a:pPr marL="152400" indent="-152400">
              <a:lnSpc>
                <a:spcPct val="90000"/>
              </a:lnSpc>
              <a:spcBef>
                <a:spcPts val="0"/>
              </a:spcBef>
              <a:buClr>
                <a:srgbClr val="000000"/>
              </a:buClr>
              <a:buSzPct val="100000"/>
              <a:buAutoNum type="arabicPeriod" startAt="2"/>
              <a:defRPr b="0">
                <a:solidFill>
                  <a:srgbClr val="000000"/>
                </a:solidFill>
              </a:defRPr>
            </a:pPr>
            <a:r>
              <a:t>Use </a:t>
            </a:r>
            <a:r>
              <a:rPr b="1"/>
              <a:t>visualizations</a:t>
            </a:r>
            <a:r>
              <a:t> to explain concepts quickly and concisely.</a:t>
            </a:r>
          </a:p>
        </p:txBody>
      </p:sp>
      <p:sp>
        <p:nvSpPr>
          <p:cNvPr id="337" name="Use visual elements to make the sheet scannable."/>
          <p:cNvSpPr txBox="1"/>
          <p:nvPr/>
        </p:nvSpPr>
        <p:spPr>
          <a:xfrm>
            <a:off x="323328" y="6413156"/>
            <a:ext cx="4264736" cy="248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/>
          <a:p>
            <a:pPr marL="152400" indent="-152400">
              <a:lnSpc>
                <a:spcPct val="90000"/>
              </a:lnSpc>
              <a:spcBef>
                <a:spcPts val="0"/>
              </a:spcBef>
              <a:buClr>
                <a:srgbClr val="000000"/>
              </a:buClr>
              <a:buSzPct val="100000"/>
              <a:buAutoNum type="arabicPeriod" startAt="3"/>
              <a:defRPr b="0">
                <a:solidFill>
                  <a:srgbClr val="000000"/>
                </a:solidFill>
              </a:defRPr>
            </a:pPr>
            <a:r>
              <a:t>Use visual elements to make the sheet </a:t>
            </a:r>
            <a:r>
              <a:rPr b="1"/>
              <a:t>scannable</a:t>
            </a:r>
            <a:r>
              <a:t>.</a:t>
            </a:r>
          </a:p>
        </p:txBody>
      </p:sp>
      <p:sp>
        <p:nvSpPr>
          <p:cNvPr id="338" name="Use visual emphasis (like color, size, and font weight) to make important information easy to find."/>
          <p:cNvSpPr txBox="1"/>
          <p:nvPr/>
        </p:nvSpPr>
        <p:spPr>
          <a:xfrm>
            <a:off x="323328" y="7759606"/>
            <a:ext cx="4264736" cy="3920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/>
          <a:p>
            <a:pPr marL="152400" indent="-152400">
              <a:lnSpc>
                <a:spcPct val="90000"/>
              </a:lnSpc>
              <a:spcBef>
                <a:spcPts val="0"/>
              </a:spcBef>
              <a:buClr>
                <a:srgbClr val="000000"/>
              </a:buClr>
              <a:buSzPct val="100000"/>
              <a:buAutoNum type="arabicPeriod" startAt="4"/>
              <a:defRPr b="0">
                <a:solidFill>
                  <a:srgbClr val="000000"/>
                </a:solidFill>
              </a:defRPr>
            </a:pPr>
            <a:r>
              <a:t>Use visual </a:t>
            </a:r>
            <a:r>
              <a:rPr b="1"/>
              <a:t>emphasis</a:t>
            </a:r>
            <a:r>
              <a:t> (like color, size, and font weight) to make important information easy to find.</a:t>
            </a:r>
          </a:p>
        </p:txBody>
      </p:sp>
      <p:sp>
        <p:nvSpPr>
          <p:cNvPr id="339" name="dplyr::lag() - Offset elements by 1…"/>
          <p:cNvSpPr txBox="1"/>
          <p:nvPr/>
        </p:nvSpPr>
        <p:spPr>
          <a:xfrm>
            <a:off x="1215426" y="8253231"/>
            <a:ext cx="2354898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/>
          <a:p>
            <a:pPr>
              <a:lnSpc>
                <a:spcPct val="80000"/>
              </a:lnSpc>
              <a:spcBef>
                <a:spcPts val="0"/>
              </a:spcBef>
              <a:defRPr b="0">
                <a:solidFill>
                  <a:srgbClr val="000000"/>
                </a:solidFill>
              </a:defRPr>
            </a:pPr>
            <a:r>
              <a:t>dplyr::</a:t>
            </a:r>
            <a:r>
              <a:rPr b="1"/>
              <a:t>lag()</a:t>
            </a:r>
            <a:r>
              <a:t> - Offset elements by 1</a:t>
            </a:r>
          </a:p>
          <a:p>
            <a:pPr>
              <a:lnSpc>
                <a:spcPct val="80000"/>
              </a:lnSpc>
              <a:spcBef>
                <a:spcPts val="0"/>
              </a:spcBef>
              <a:defRPr b="0">
                <a:solidFill>
                  <a:srgbClr val="000000"/>
                </a:solidFill>
              </a:defRPr>
            </a:pPr>
            <a:r>
              <a:t>dplyr::</a:t>
            </a:r>
            <a:r>
              <a:rPr b="1"/>
              <a:t>lead()</a:t>
            </a:r>
            <a:r>
              <a:t> - Offset elements by -1</a:t>
            </a:r>
          </a:p>
        </p:txBody>
      </p:sp>
      <p:sp>
        <p:nvSpPr>
          <p:cNvPr id="340" name="Line"/>
          <p:cNvSpPr/>
          <p:nvPr/>
        </p:nvSpPr>
        <p:spPr>
          <a:xfrm>
            <a:off x="4814439" y="1530350"/>
            <a:ext cx="7110861" cy="0"/>
          </a:xfrm>
          <a:prstGeom prst="line">
            <a:avLst/>
          </a:prstGeom>
          <a:ln w="12700">
            <a:solidFill>
              <a:srgbClr val="E4E4E3"/>
            </a:solidFill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41" name="Use headers, colors, and/or backgrounds to separate or group together sections."/>
          <p:cNvSpPr txBox="1"/>
          <p:nvPr/>
        </p:nvSpPr>
        <p:spPr>
          <a:xfrm>
            <a:off x="4791188" y="1892216"/>
            <a:ext cx="2912301" cy="4710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4570" tIns="54570" rIns="54570" bIns="54570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b="0">
                <a:solidFill>
                  <a:srgbClr val="000000"/>
                </a:solidFill>
                <a:latin typeface="+mn-lt"/>
                <a:ea typeface="+mn-ea"/>
                <a:cs typeface="+mn-cs"/>
                <a:sym typeface="Source Sans Pro Light"/>
              </a:defRPr>
            </a:pPr>
            <a:r>
              <a:rPr>
                <a:latin typeface="Source Sans Pro"/>
                <a:ea typeface="Source Sans Pro"/>
                <a:cs typeface="Source Sans Pro"/>
                <a:sym typeface="Source Sans Pro"/>
              </a:rPr>
              <a:t>Use headers, colors, and/or backgrounds to </a:t>
            </a:r>
            <a:r>
              <a:rPr b="1">
                <a:latin typeface="Source Sans Pro"/>
                <a:ea typeface="Source Sans Pro"/>
                <a:cs typeface="Source Sans Pro"/>
                <a:sym typeface="Source Sans Pro"/>
              </a:rPr>
              <a:t>separate or group together sections</a:t>
            </a:r>
            <a:r>
              <a:t>.</a:t>
            </a:r>
          </a:p>
        </p:txBody>
      </p:sp>
      <p:sp>
        <p:nvSpPr>
          <p:cNvPr id="342" name="Create a visual hierarchy. Help users navigate the page with titles, subtitles, and subsubtitles"/>
          <p:cNvSpPr txBox="1"/>
          <p:nvPr/>
        </p:nvSpPr>
        <p:spPr>
          <a:xfrm>
            <a:off x="7892705" y="1891288"/>
            <a:ext cx="3207385" cy="4710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4570" tIns="54570" rIns="54570" bIns="54570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b="0">
                <a:solidFill>
                  <a:srgbClr val="000000"/>
                </a:solidFill>
                <a:latin typeface="+mn-lt"/>
                <a:ea typeface="+mn-ea"/>
                <a:cs typeface="+mn-cs"/>
                <a:sym typeface="Source Sans Pro Light"/>
              </a:defRPr>
            </a:pPr>
            <a:r>
              <a:rPr b="1">
                <a:latin typeface="Source Sans Pro"/>
                <a:ea typeface="Source Sans Pro"/>
                <a:cs typeface="Source Sans Pro"/>
                <a:sym typeface="Source Sans Pro"/>
              </a:rPr>
              <a:t>Create a visual hierarchy</a:t>
            </a:r>
            <a:r>
              <a:t>. </a:t>
            </a:r>
            <a:r>
              <a:rPr>
                <a:latin typeface="Source Sans Pro"/>
                <a:ea typeface="Source Sans Pro"/>
                <a:cs typeface="Source Sans Pro"/>
                <a:sym typeface="Source Sans Pro"/>
              </a:rPr>
              <a:t>Help users navigate the page with titles, subtitles, and subsubtitles</a:t>
            </a:r>
          </a:p>
        </p:txBody>
      </p:sp>
      <p:sp>
        <p:nvSpPr>
          <p:cNvPr id="343" name="Quickly identify content with a package hexsticker (if available)…"/>
          <p:cNvSpPr txBox="1"/>
          <p:nvPr/>
        </p:nvSpPr>
        <p:spPr>
          <a:xfrm>
            <a:off x="11083583" y="1892300"/>
            <a:ext cx="2537610" cy="16521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4570" tIns="54570" rIns="54570" bIns="54570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b="0">
                <a:solidFill>
                  <a:srgbClr val="000000"/>
                </a:solidFill>
                <a:latin typeface="+mn-lt"/>
                <a:ea typeface="+mn-ea"/>
                <a:cs typeface="+mn-cs"/>
                <a:sym typeface="Source Sans Pro Light"/>
              </a:defRPr>
            </a:pPr>
            <a:r>
              <a:rPr>
                <a:latin typeface="Source Sans Pro"/>
                <a:ea typeface="Source Sans Pro"/>
                <a:cs typeface="Source Sans Pro"/>
                <a:sym typeface="Source Sans Pro"/>
              </a:rPr>
              <a:t>Quickly identify content with a </a:t>
            </a:r>
            <a:r>
              <a:rPr b="1">
                <a:latin typeface="Source Sans Pro"/>
                <a:ea typeface="Source Sans Pro"/>
                <a:cs typeface="Source Sans Pro"/>
                <a:sym typeface="Source Sans Pro"/>
              </a:rPr>
              <a:t>package hexsticker</a:t>
            </a:r>
            <a:r>
              <a:rPr>
                <a:latin typeface="Source Sans Pro"/>
                <a:ea typeface="Source Sans Pro"/>
                <a:cs typeface="Source Sans Pro"/>
                <a:sym typeface="Source Sans Pro"/>
              </a:rPr>
              <a:t> (if available)</a:t>
            </a:r>
          </a:p>
          <a:p>
            <a:pPr>
              <a:lnSpc>
                <a:spcPct val="90000"/>
              </a:lnSpc>
              <a:spcBef>
                <a:spcPts val="30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b="0">
                <a:solidFill>
                  <a:srgbClr val="000000"/>
                </a:solidFill>
                <a:latin typeface="+mn-lt"/>
                <a:ea typeface="+mn-ea"/>
                <a:cs typeface="+mn-cs"/>
                <a:sym typeface="Source Sans Pro Light"/>
              </a:defRPr>
            </a:pP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>
              <a:lnSpc>
                <a:spcPct val="90000"/>
              </a:lnSpc>
              <a:spcBef>
                <a:spcPts val="30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b="0">
                <a:solidFill>
                  <a:srgbClr val="000000"/>
                </a:solidFill>
                <a:latin typeface="+mn-lt"/>
                <a:ea typeface="+mn-ea"/>
                <a:cs typeface="+mn-cs"/>
                <a:sym typeface="Source Sans Pro Light"/>
              </a:defRPr>
            </a:pPr>
            <a:r>
              <a:rPr b="1">
                <a:latin typeface="Source Sans Pro"/>
                <a:ea typeface="Source Sans Pro"/>
                <a:cs typeface="Source Sans Pro"/>
                <a:sym typeface="Source Sans Pro"/>
              </a:rPr>
              <a:t>Fit sections to content</a:t>
            </a:r>
            <a:r>
              <a:t>. </a:t>
            </a:r>
            <a:r>
              <a:rPr>
                <a:latin typeface="Source Sans Pro"/>
                <a:ea typeface="Source Sans Pro"/>
                <a:cs typeface="Source Sans Pro"/>
                <a:sym typeface="Source Sans Pro"/>
              </a:rPr>
              <a:t>Try several different layouts. </a:t>
            </a:r>
          </a:p>
          <a:p>
            <a:pPr>
              <a:lnSpc>
                <a:spcPct val="90000"/>
              </a:lnSpc>
              <a:spcBef>
                <a:spcPts val="30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b="0">
                <a:solidFill>
                  <a:srgbClr val="000000"/>
                </a:solidFill>
                <a:latin typeface="+mn-lt"/>
                <a:ea typeface="+mn-ea"/>
                <a:cs typeface="+mn-cs"/>
                <a:sym typeface="Source Sans Pro Light"/>
              </a:defRPr>
            </a:pP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>
              <a:lnSpc>
                <a:spcPct val="90000"/>
              </a:lnSpc>
              <a:spcBef>
                <a:spcPts val="30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b="0">
                <a:solidFill>
                  <a:srgbClr val="000000"/>
                </a:solidFill>
              </a:defRPr>
            </a:pPr>
            <a:r>
              <a:t>Use numbers or arrows to link sections if the order/</a:t>
            </a:r>
            <a:r>
              <a:rPr b="1"/>
              <a:t>flow</a:t>
            </a:r>
            <a:r>
              <a:t> is confusing.</a:t>
            </a:r>
          </a:p>
        </p:txBody>
      </p:sp>
      <p:grpSp>
        <p:nvGrpSpPr>
          <p:cNvPr id="346" name="Group"/>
          <p:cNvGrpSpPr/>
          <p:nvPr/>
        </p:nvGrpSpPr>
        <p:grpSpPr>
          <a:xfrm>
            <a:off x="4841546" y="2388629"/>
            <a:ext cx="827380" cy="215901"/>
            <a:chOff x="0" y="0"/>
            <a:chExt cx="827378" cy="215900"/>
          </a:xfrm>
        </p:grpSpPr>
        <p:sp>
          <p:nvSpPr>
            <p:cNvPr id="344" name="Section 1"/>
            <p:cNvSpPr txBox="1"/>
            <p:nvPr/>
          </p:nvSpPr>
          <p:spPr>
            <a:xfrm>
              <a:off x="0" y="-1"/>
              <a:ext cx="654558" cy="215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12700" tIns="12700" rIns="12700" bIns="12700" numCol="1" anchor="ctr">
              <a:spAutoFit/>
            </a:bodyPr>
            <a:lstStyle/>
            <a:p>
              <a:pPr lvl="1" indent="0">
                <a:lnSpc>
                  <a:spcPct val="80000"/>
                </a:lnSpc>
                <a:spcBef>
                  <a:spcPts val="0"/>
                </a:spcBef>
                <a:defRPr>
                  <a:solidFill>
                    <a:srgbClr val="628DB5"/>
                  </a:solidFill>
                </a:defRPr>
              </a:pPr>
              <a:r>
                <a:t>Section 1</a:t>
              </a:r>
            </a:p>
          </p:txBody>
        </p:sp>
        <p:sp>
          <p:nvSpPr>
            <p:cNvPr id="345" name="Line"/>
            <p:cNvSpPr/>
            <p:nvPr/>
          </p:nvSpPr>
          <p:spPr>
            <a:xfrm>
              <a:off x="4418" y="27028"/>
              <a:ext cx="822961" cy="1"/>
            </a:xfrm>
            <a:prstGeom prst="line">
              <a:avLst/>
            </a:prstGeom>
            <a:noFill/>
            <a:ln w="12700" cap="flat">
              <a:solidFill>
                <a:srgbClr val="E4E4E3"/>
              </a:solidFill>
              <a:prstDash val="solid"/>
              <a:miter lim="400000"/>
            </a:ln>
            <a:effectLst/>
          </p:spPr>
          <p:txBody>
            <a:bodyPr wrap="square" lIns="54570" tIns="54570" rIns="54570" bIns="54570" numCol="1" anchor="ctr">
              <a:noAutofit/>
            </a:bodyPr>
            <a:lstStyle/>
            <a:p>
              <a:pPr>
                <a:lnSpc>
                  <a:spcPct val="80000"/>
                </a:lnSpc>
                <a:spcBef>
                  <a:spcPts val="600"/>
                </a:spcBef>
                <a:defRPr b="0">
                  <a:solidFill>
                    <a:srgbClr val="000000"/>
                  </a:solidFill>
                </a:defRPr>
              </a:pPr>
              <a:endParaRPr/>
            </a:p>
          </p:txBody>
        </p:sp>
      </p:grpSp>
      <p:grpSp>
        <p:nvGrpSpPr>
          <p:cNvPr id="349" name="Group"/>
          <p:cNvGrpSpPr/>
          <p:nvPr/>
        </p:nvGrpSpPr>
        <p:grpSpPr>
          <a:xfrm>
            <a:off x="5800505" y="2383907"/>
            <a:ext cx="840852" cy="397495"/>
            <a:chOff x="0" y="0"/>
            <a:chExt cx="840851" cy="397494"/>
          </a:xfrm>
        </p:grpSpPr>
        <p:sp>
          <p:nvSpPr>
            <p:cNvPr id="347" name="Rectangle"/>
            <p:cNvSpPr/>
            <p:nvPr/>
          </p:nvSpPr>
          <p:spPr>
            <a:xfrm>
              <a:off x="0" y="25249"/>
              <a:ext cx="840852" cy="372246"/>
            </a:xfrm>
            <a:prstGeom prst="rect">
              <a:avLst/>
            </a:prstGeom>
            <a:gradFill flip="none" rotWithShape="1">
              <a:gsLst>
                <a:gs pos="0">
                  <a:srgbClr val="FFFFFF">
                    <a:alpha val="32629"/>
                  </a:srgbClr>
                </a:gs>
                <a:gs pos="100000">
                  <a:srgbClr val="FABF53">
                    <a:alpha val="32629"/>
                  </a:srgbClr>
                </a:gs>
              </a:gsLst>
              <a:lin ang="162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54570" tIns="54570" rIns="54570" bIns="54570" numCol="1" anchor="ctr">
              <a:noAutofit/>
            </a:bodyPr>
            <a:lstStyle/>
            <a:p>
              <a:pPr>
                <a:lnSpc>
                  <a:spcPct val="80000"/>
                </a:lnSpc>
                <a:spcBef>
                  <a:spcPts val="0"/>
                </a:spcBef>
                <a:defRPr b="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48" name="Section 2"/>
            <p:cNvSpPr txBox="1"/>
            <p:nvPr/>
          </p:nvSpPr>
          <p:spPr>
            <a:xfrm>
              <a:off x="26928" y="-1"/>
              <a:ext cx="654559" cy="215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12700" tIns="12700" rIns="12700" bIns="12700" numCol="1" anchor="ctr">
              <a:spAutoFit/>
            </a:bodyPr>
            <a:lstStyle/>
            <a:p>
              <a:pPr lvl="1" indent="0">
                <a:lnSpc>
                  <a:spcPct val="80000"/>
                </a:lnSpc>
                <a:spcBef>
                  <a:spcPts val="0"/>
                </a:spcBef>
                <a:defRPr>
                  <a:solidFill>
                    <a:srgbClr val="424242"/>
                  </a:solidFill>
                </a:defRPr>
              </a:pPr>
              <a:r>
                <a:t>Section 2</a:t>
              </a:r>
            </a:p>
          </p:txBody>
        </p:sp>
      </p:grpSp>
      <p:grpSp>
        <p:nvGrpSpPr>
          <p:cNvPr id="352" name="Group"/>
          <p:cNvGrpSpPr/>
          <p:nvPr/>
        </p:nvGrpSpPr>
        <p:grpSpPr>
          <a:xfrm>
            <a:off x="6766455" y="2386231"/>
            <a:ext cx="840342" cy="679874"/>
            <a:chOff x="0" y="0"/>
            <a:chExt cx="840341" cy="679872"/>
          </a:xfrm>
        </p:grpSpPr>
        <p:sp>
          <p:nvSpPr>
            <p:cNvPr id="350" name="Rectangle"/>
            <p:cNvSpPr/>
            <p:nvPr/>
          </p:nvSpPr>
          <p:spPr>
            <a:xfrm>
              <a:off x="0" y="12700"/>
              <a:ext cx="840342" cy="667173"/>
            </a:xfrm>
            <a:prstGeom prst="rect">
              <a:avLst/>
            </a:prstGeom>
            <a:solidFill>
              <a:srgbClr val="79B0DC">
                <a:alpha val="2377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4570" tIns="54570" rIns="54570" bIns="54570" numCol="1" anchor="ctr">
              <a:noAutofit/>
            </a:bodyPr>
            <a:lstStyle/>
            <a:p>
              <a:pPr>
                <a:lnSpc>
                  <a:spcPct val="80000"/>
                </a:lnSpc>
                <a:spcBef>
                  <a:spcPts val="0"/>
                </a:spcBef>
                <a:defRPr sz="1000" b="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51" name="Section 3"/>
            <p:cNvSpPr txBox="1"/>
            <p:nvPr/>
          </p:nvSpPr>
          <p:spPr>
            <a:xfrm>
              <a:off x="8221" y="-1"/>
              <a:ext cx="654559" cy="215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12700" tIns="12700" rIns="12700" bIns="12700" numCol="1" anchor="ctr">
              <a:spAutoFit/>
            </a:bodyPr>
            <a:lstStyle/>
            <a:p>
              <a:pPr lvl="1" indent="0">
                <a:lnSpc>
                  <a:spcPct val="80000"/>
                </a:lnSpc>
                <a:spcBef>
                  <a:spcPts val="0"/>
                </a:spcBef>
                <a:defRPr>
                  <a:solidFill>
                    <a:srgbClr val="424242"/>
                  </a:solidFill>
                </a:defRPr>
              </a:pPr>
              <a:r>
                <a:t>Section 3</a:t>
              </a:r>
            </a:p>
          </p:txBody>
        </p:sp>
      </p:grpSp>
      <p:grpSp>
        <p:nvGrpSpPr>
          <p:cNvPr id="355" name="Group"/>
          <p:cNvGrpSpPr/>
          <p:nvPr/>
        </p:nvGrpSpPr>
        <p:grpSpPr>
          <a:xfrm>
            <a:off x="8014905" y="2379454"/>
            <a:ext cx="2815850" cy="431801"/>
            <a:chOff x="0" y="0"/>
            <a:chExt cx="2815849" cy="431800"/>
          </a:xfrm>
        </p:grpSpPr>
        <p:sp>
          <p:nvSpPr>
            <p:cNvPr id="353" name="Title"/>
            <p:cNvSpPr txBox="1"/>
            <p:nvPr/>
          </p:nvSpPr>
          <p:spPr>
            <a:xfrm>
              <a:off x="0" y="-1"/>
              <a:ext cx="632143" cy="431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12700" tIns="12700" rIns="12700" bIns="12700" numCol="1" anchor="ctr">
              <a:spAutoFit/>
            </a:bodyPr>
            <a:lstStyle/>
            <a:p>
              <a:pPr lvl="1" indent="0">
                <a:lnSpc>
                  <a:spcPct val="80000"/>
                </a:lnSpc>
                <a:spcBef>
                  <a:spcPts val="0"/>
                </a:spcBef>
                <a:defRPr sz="2500" b="0">
                  <a:solidFill>
                    <a:srgbClr val="628DB5"/>
                  </a:solidFill>
                </a:defRPr>
              </a:pPr>
              <a:r>
                <a:t>Title</a:t>
              </a:r>
            </a:p>
          </p:txBody>
        </p:sp>
        <p:sp>
          <p:nvSpPr>
            <p:cNvPr id="354" name="Line"/>
            <p:cNvSpPr/>
            <p:nvPr/>
          </p:nvSpPr>
          <p:spPr>
            <a:xfrm>
              <a:off x="17118" y="20678"/>
              <a:ext cx="2798732" cy="1"/>
            </a:xfrm>
            <a:prstGeom prst="line">
              <a:avLst/>
            </a:prstGeom>
            <a:noFill/>
            <a:ln w="12700" cap="flat">
              <a:solidFill>
                <a:srgbClr val="E4E4E3"/>
              </a:solidFill>
              <a:prstDash val="solid"/>
              <a:miter lim="400000"/>
            </a:ln>
            <a:effectLst/>
          </p:spPr>
          <p:txBody>
            <a:bodyPr wrap="square" lIns="54570" tIns="54570" rIns="54570" bIns="54570" numCol="1" anchor="ctr">
              <a:noAutofit/>
            </a:bodyPr>
            <a:lstStyle/>
            <a:p>
              <a:pPr>
                <a:lnSpc>
                  <a:spcPct val="80000"/>
                </a:lnSpc>
                <a:spcBef>
                  <a:spcPts val="600"/>
                </a:spcBef>
                <a:defRPr b="0">
                  <a:solidFill>
                    <a:srgbClr val="000000"/>
                  </a:solidFill>
                </a:defRPr>
              </a:pPr>
              <a:endParaRPr/>
            </a:p>
          </p:txBody>
        </p:sp>
      </p:grpSp>
      <p:sp>
        <p:nvSpPr>
          <p:cNvPr id="356" name="SUBSUBTITLE"/>
          <p:cNvSpPr txBox="1"/>
          <p:nvPr/>
        </p:nvSpPr>
        <p:spPr>
          <a:xfrm>
            <a:off x="8014905" y="3211609"/>
            <a:ext cx="965455" cy="215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/>
            <a:r>
              <a:t>SUBSUBTITLE</a:t>
            </a:r>
          </a:p>
        </p:txBody>
      </p:sp>
      <p:sp>
        <p:nvSpPr>
          <p:cNvPr id="357" name="Line"/>
          <p:cNvSpPr/>
          <p:nvPr/>
        </p:nvSpPr>
        <p:spPr>
          <a:xfrm>
            <a:off x="13322994" y="1787872"/>
            <a:ext cx="185570" cy="4000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19" h="21243" extrusionOk="0">
                <a:moveTo>
                  <a:pt x="0" y="21139"/>
                </a:moveTo>
                <a:cubicBezTo>
                  <a:pt x="6349" y="21600"/>
                  <a:pt x="12765" y="20509"/>
                  <a:pt x="16945" y="18263"/>
                </a:cubicBezTo>
                <a:cubicBezTo>
                  <a:pt x="20040" y="16600"/>
                  <a:pt x="21600" y="14493"/>
                  <a:pt x="21403" y="12366"/>
                </a:cubicBezTo>
                <a:lnTo>
                  <a:pt x="20454" y="0"/>
                </a:lnTo>
              </a:path>
            </a:pathLst>
          </a:cu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58" name="Line"/>
          <p:cNvSpPr/>
          <p:nvPr/>
        </p:nvSpPr>
        <p:spPr>
          <a:xfrm>
            <a:off x="4814439" y="3892550"/>
            <a:ext cx="4309674" cy="0"/>
          </a:xfrm>
          <a:prstGeom prst="line">
            <a:avLst/>
          </a:prstGeom>
          <a:ln w="12700">
            <a:solidFill>
              <a:srgbClr val="E4E4E3"/>
            </a:solidFill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59" name="Line"/>
          <p:cNvSpPr/>
          <p:nvPr/>
        </p:nvSpPr>
        <p:spPr>
          <a:xfrm>
            <a:off x="9377743" y="3892778"/>
            <a:ext cx="4296975" cy="1"/>
          </a:xfrm>
          <a:prstGeom prst="line">
            <a:avLst/>
          </a:prstGeom>
          <a:ln w="12700">
            <a:solidFill>
              <a:srgbClr val="E4E4E3"/>
            </a:solidFill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60" name="This template uses several fonts: Helvetica Neue, Menlo, Source Sans pro, which you can acquire for free here,  www.fontsquirrel.com/fonts/source-sans-pro, and Font Awesome, which you can acquire here, fortawesome.github.io/Font-Awesome/get-started/"/>
          <p:cNvSpPr txBox="1"/>
          <p:nvPr/>
        </p:nvSpPr>
        <p:spPr>
          <a:xfrm>
            <a:off x="4787900" y="4734875"/>
            <a:ext cx="4080953" cy="9935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4570" tIns="54570" rIns="54570" bIns="5457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b="0">
                <a:solidFill>
                  <a:srgbClr val="000000"/>
                </a:solidFill>
                <a:latin typeface="+mn-lt"/>
                <a:ea typeface="+mn-ea"/>
                <a:cs typeface="+mn-cs"/>
                <a:sym typeface="Source Sans Pro Light"/>
              </a:defRPr>
            </a:pPr>
            <a:r>
              <a:rPr>
                <a:latin typeface="Source Sans Pro"/>
                <a:ea typeface="Source Sans Pro"/>
                <a:cs typeface="Source Sans Pro"/>
                <a:sym typeface="Source Sans Pro"/>
              </a:rPr>
              <a:t>This template uses several fonts: </a:t>
            </a:r>
            <a:r>
              <a:rPr b="1">
                <a:latin typeface="Helvetica Neue"/>
                <a:ea typeface="Helvetica Neue"/>
                <a:cs typeface="Helvetica Neue"/>
                <a:sym typeface="Helvetica Neue"/>
              </a:rPr>
              <a:t>Helvetica Neue</a:t>
            </a:r>
            <a:r>
              <a:rPr b="1">
                <a:latin typeface="Source Sans Pro"/>
                <a:ea typeface="Source Sans Pro"/>
                <a:cs typeface="Source Sans Pro"/>
                <a:sym typeface="Source Sans Pro"/>
              </a:rPr>
              <a:t>, </a:t>
            </a:r>
            <a:r>
              <a:rPr b="1">
                <a:latin typeface="Menlo"/>
                <a:ea typeface="Menlo"/>
                <a:cs typeface="Menlo"/>
                <a:sym typeface="Menlo"/>
              </a:rPr>
              <a:t>Menlo</a:t>
            </a:r>
            <a:r>
              <a:t>, </a:t>
            </a:r>
            <a:r>
              <a:rPr b="1">
                <a:latin typeface="Source Sans Pro"/>
                <a:ea typeface="Source Sans Pro"/>
                <a:cs typeface="Source Sans Pro"/>
                <a:sym typeface="Source Sans Pro"/>
              </a:rPr>
              <a:t>Source Sans pro</a:t>
            </a:r>
            <a:r>
              <a:t>, </a:t>
            </a:r>
            <a:r>
              <a:rPr>
                <a:latin typeface="Source Sans Pro"/>
                <a:ea typeface="Source Sans Pro"/>
                <a:cs typeface="Source Sans Pro"/>
                <a:sym typeface="Source Sans Pro"/>
              </a:rPr>
              <a:t>which you can acquire for free here,  </a:t>
            </a:r>
            <a:r>
              <a:rPr u="sng">
                <a:latin typeface="Source Sans Pro"/>
                <a:ea typeface="Source Sans Pro"/>
                <a:cs typeface="Source Sans Pro"/>
                <a:sym typeface="Source Sans Pro"/>
                <a:hlinkClick r:id="rId7"/>
              </a:rPr>
              <a:t>www.fontsquirrel.com/fonts/source-sans-pro</a:t>
            </a:r>
            <a:r>
              <a:rPr>
                <a:latin typeface="Source Sans Pro"/>
                <a:ea typeface="Source Sans Pro"/>
                <a:cs typeface="Source Sans Pro"/>
                <a:sym typeface="Source Sans Pro"/>
              </a:rPr>
              <a:t>, and</a:t>
            </a:r>
            <a:r>
              <a:t> </a:t>
            </a:r>
            <a:r>
              <a:rPr b="1">
                <a:latin typeface="Source Sans Pro"/>
                <a:ea typeface="Source Sans Pro"/>
                <a:cs typeface="Source Sans Pro"/>
                <a:sym typeface="Source Sans Pro"/>
              </a:rPr>
              <a:t>Font Awesome</a:t>
            </a:r>
            <a:r>
              <a:t>, </a:t>
            </a:r>
            <a:r>
              <a:rPr>
                <a:latin typeface="Source Sans Pro"/>
                <a:ea typeface="Source Sans Pro"/>
                <a:cs typeface="Source Sans Pro"/>
                <a:sym typeface="Source Sans Pro"/>
              </a:rPr>
              <a:t>which you can acquire here, </a:t>
            </a:r>
            <a:r>
              <a:rPr u="sng">
                <a:latin typeface="Source Sans Pro"/>
                <a:ea typeface="Source Sans Pro"/>
                <a:cs typeface="Source Sans Pro"/>
                <a:sym typeface="Source Sans Pro"/>
                <a:hlinkClick r:id="rId8"/>
              </a:rPr>
              <a:t>fortawesome.github.io/Font-Awesome/get-started/</a:t>
            </a:r>
          </a:p>
        </p:txBody>
      </p:sp>
      <p:sp>
        <p:nvSpPr>
          <p:cNvPr id="361" name="To use a font awesome icon, copy and paste one from here fortawesome.github.io/Font-Awesome/cheatsheet/. Then set the text font to font awesome."/>
          <p:cNvSpPr txBox="1"/>
          <p:nvPr/>
        </p:nvSpPr>
        <p:spPr>
          <a:xfrm>
            <a:off x="4787900" y="5843136"/>
            <a:ext cx="4154098" cy="6425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4570" tIns="54570" rIns="54570" bIns="5457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b="0">
                <a:solidFill>
                  <a:srgbClr val="000000"/>
                </a:solidFill>
              </a:defRPr>
            </a:pPr>
            <a:r>
              <a:t>To use a </a:t>
            </a:r>
            <a:r>
              <a:rPr b="1"/>
              <a:t>font awesome</a:t>
            </a:r>
            <a:r>
              <a:t> icon, copy and paste one from here </a:t>
            </a:r>
            <a:r>
              <a:rPr u="sng">
                <a:hlinkClick r:id="rId9"/>
              </a:rPr>
              <a:t>fortawesome.github.io/Font-Awesome/cheatsheet/</a:t>
            </a:r>
            <a:r>
              <a:t>. Then set the text font to font awesome.</a:t>
            </a:r>
          </a:p>
        </p:txBody>
      </p:sp>
      <p:sp>
        <p:nvSpPr>
          <p:cNvPr id="362" name="Select multiple elements by holding down shift and then selecting each. Click on a selected element before letting go of shift to unselect it.…"/>
          <p:cNvSpPr txBox="1"/>
          <p:nvPr/>
        </p:nvSpPr>
        <p:spPr>
          <a:xfrm>
            <a:off x="4787900" y="8217956"/>
            <a:ext cx="4154098" cy="18617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4570" tIns="54570" rIns="54570" bIns="54570" anchor="ctr">
            <a:spAutoFit/>
          </a:bodyPr>
          <a:lstStyle/>
          <a:p>
            <a:pPr marL="114300" indent="-114300">
              <a:lnSpc>
                <a:spcPct val="90000"/>
              </a:lnSpc>
              <a:spcBef>
                <a:spcPts val="500"/>
              </a:spcBef>
              <a:buSzPct val="100000"/>
              <a:buChar char="•"/>
              <a:defRPr b="0">
                <a:solidFill>
                  <a:srgbClr val="000000"/>
                </a:solidFill>
                <a:latin typeface="+mn-lt"/>
                <a:ea typeface="+mn-ea"/>
                <a:cs typeface="+mn-cs"/>
                <a:sym typeface="Source Sans Pro Light"/>
              </a:defRPr>
            </a:pPr>
            <a:r>
              <a:rPr b="1">
                <a:latin typeface="Source Sans Pro"/>
                <a:ea typeface="Source Sans Pro"/>
                <a:cs typeface="Source Sans Pro"/>
                <a:sym typeface="Source Sans Pro"/>
              </a:rPr>
              <a:t>Select multiple elements</a:t>
            </a:r>
            <a:r>
              <a:rPr>
                <a:latin typeface="Source Sans Pro"/>
                <a:ea typeface="Source Sans Pro"/>
                <a:cs typeface="Source Sans Pro"/>
                <a:sym typeface="Source Sans Pro"/>
              </a:rPr>
              <a:t> by holding down shift and then selecting each. Click on a selected element before letting go of shift to unselect it.</a:t>
            </a:r>
          </a:p>
          <a:p>
            <a:pPr marL="114300" indent="-114300">
              <a:lnSpc>
                <a:spcPct val="90000"/>
              </a:lnSpc>
              <a:spcBef>
                <a:spcPts val="500"/>
              </a:spcBef>
              <a:buSzPct val="100000"/>
              <a:buChar char="•"/>
              <a:defRPr b="0">
                <a:solidFill>
                  <a:srgbClr val="000000"/>
                </a:solidFill>
                <a:latin typeface="+mn-lt"/>
                <a:ea typeface="+mn-ea"/>
                <a:cs typeface="+mn-cs"/>
                <a:sym typeface="Source Sans Pro Light"/>
              </a:defRPr>
            </a:pPr>
            <a:r>
              <a:rPr>
                <a:latin typeface="Source Sans Pro"/>
                <a:ea typeface="Source Sans Pro"/>
                <a:cs typeface="Source Sans Pro"/>
                <a:sym typeface="Source Sans Pro"/>
              </a:rPr>
              <a:t>To </a:t>
            </a:r>
            <a:r>
              <a:rPr b="1">
                <a:latin typeface="Source Sans Pro"/>
                <a:ea typeface="Source Sans Pro"/>
                <a:cs typeface="Source Sans Pro"/>
                <a:sym typeface="Source Sans Pro"/>
              </a:rPr>
              <a:t>group elements together.</a:t>
            </a:r>
            <a:r>
              <a:t> S</a:t>
            </a:r>
            <a:r>
              <a:rPr>
                <a:latin typeface="Source Sans Pro"/>
                <a:ea typeface="Source Sans Pro"/>
                <a:cs typeface="Source Sans Pro"/>
                <a:sym typeface="Source Sans Pro"/>
              </a:rPr>
              <a:t>elect them all , then click Arrange &gt; Group</a:t>
            </a:r>
          </a:p>
          <a:p>
            <a:pPr marL="114300" indent="-114300">
              <a:lnSpc>
                <a:spcPct val="90000"/>
              </a:lnSpc>
              <a:spcBef>
                <a:spcPts val="500"/>
              </a:spcBef>
              <a:buSzPct val="100000"/>
              <a:buChar char="•"/>
              <a:defRPr b="0">
                <a:solidFill>
                  <a:srgbClr val="000000"/>
                </a:solidFill>
                <a:latin typeface="+mn-lt"/>
                <a:ea typeface="+mn-ea"/>
                <a:cs typeface="+mn-cs"/>
                <a:sym typeface="Source Sans Pro Light"/>
              </a:defRPr>
            </a:pPr>
            <a:r>
              <a:rPr>
                <a:latin typeface="Source Sans Pro"/>
                <a:ea typeface="Source Sans Pro"/>
                <a:cs typeface="Source Sans Pro"/>
                <a:sym typeface="Source Sans Pro"/>
              </a:rPr>
              <a:t>To </a:t>
            </a:r>
            <a:r>
              <a:rPr b="1">
                <a:latin typeface="Source Sans Pro"/>
                <a:ea typeface="Source Sans Pro"/>
                <a:cs typeface="Source Sans Pro"/>
                <a:sym typeface="Source Sans Pro"/>
              </a:rPr>
              <a:t>evenly space multiple objects</a:t>
            </a:r>
            <a:r>
              <a:t>, </a:t>
            </a:r>
            <a:r>
              <a:rPr>
                <a:latin typeface="Source Sans Pro"/>
                <a:ea typeface="Source Sans Pro"/>
                <a:cs typeface="Source Sans Pro"/>
                <a:sym typeface="Source Sans Pro"/>
              </a:rPr>
              <a:t>select them all then Right Click &gt; Align objects or Right Click &gt; Distribute objects</a:t>
            </a:r>
          </a:p>
          <a:p>
            <a:pPr marL="114300" indent="-114300">
              <a:lnSpc>
                <a:spcPct val="90000"/>
              </a:lnSpc>
              <a:spcBef>
                <a:spcPts val="300"/>
              </a:spcBef>
              <a:buSzPct val="100000"/>
              <a:buChar char="•"/>
              <a:defRPr b="0">
                <a:solidFill>
                  <a:srgbClr val="000000"/>
                </a:solidFill>
                <a:latin typeface="+mn-lt"/>
                <a:ea typeface="+mn-ea"/>
                <a:cs typeface="+mn-cs"/>
                <a:sym typeface="Source Sans Pro Light"/>
              </a:defRPr>
            </a:pPr>
            <a:r>
              <a:rPr>
                <a:latin typeface="Source Sans Pro"/>
                <a:ea typeface="Source Sans Pro"/>
                <a:cs typeface="Source Sans Pro"/>
                <a:sym typeface="Source Sans Pro"/>
              </a:rPr>
              <a:t>Click on a table, then visit Format &gt;Table &gt; Row and Column Size to make</a:t>
            </a:r>
            <a:r>
              <a:t> </a:t>
            </a:r>
            <a:r>
              <a:rPr b="1">
                <a:latin typeface="Source Sans Pro"/>
                <a:ea typeface="Source Sans Pro"/>
                <a:cs typeface="Source Sans Pro"/>
                <a:sym typeface="Source Sans Pro"/>
              </a:rPr>
              <a:t>even width rows/columns</a:t>
            </a:r>
            <a:r>
              <a:t>.</a:t>
            </a:r>
          </a:p>
        </p:txBody>
      </p:sp>
      <p:sp>
        <p:nvSpPr>
          <p:cNvPr id="363" name="I make my cheatsheets in Apple Keynote, and not latex or R Markdown, because presentation software makes it much easier to tweak the visual appearance of a document"/>
          <p:cNvSpPr txBox="1"/>
          <p:nvPr/>
        </p:nvSpPr>
        <p:spPr>
          <a:xfrm>
            <a:off x="4787900" y="7043835"/>
            <a:ext cx="4154098" cy="6425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4570" tIns="54570" rIns="54570" bIns="5457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b="0">
                <a:solidFill>
                  <a:srgbClr val="000000"/>
                </a:solidFill>
              </a:defRPr>
            </a:pPr>
            <a:r>
              <a:t>I make my cheatsheets in </a:t>
            </a:r>
            <a:r>
              <a:rPr b="1"/>
              <a:t>Apple Keynote</a:t>
            </a:r>
            <a:r>
              <a:t>, and not latex or R Markdown, because presentation software makes it much easier to tweak the visual appearance of a document</a:t>
            </a:r>
          </a:p>
        </p:txBody>
      </p:sp>
      <p:sp>
        <p:nvSpPr>
          <p:cNvPr id="364" name="FONTS"/>
          <p:cNvSpPr txBox="1"/>
          <p:nvPr/>
        </p:nvSpPr>
        <p:spPr>
          <a:xfrm>
            <a:off x="4787900" y="4423669"/>
            <a:ext cx="487680" cy="215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/>
            <a:r>
              <a:t>FONTS</a:t>
            </a:r>
          </a:p>
        </p:txBody>
      </p:sp>
      <p:sp>
        <p:nvSpPr>
          <p:cNvPr id="365" name="KEYNOTE"/>
          <p:cNvSpPr txBox="1"/>
          <p:nvPr/>
        </p:nvSpPr>
        <p:spPr>
          <a:xfrm>
            <a:off x="4787900" y="6757624"/>
            <a:ext cx="664769" cy="215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/>
            <a:r>
              <a:t>KEYNOTE</a:t>
            </a:r>
          </a:p>
        </p:txBody>
      </p:sp>
      <p:sp>
        <p:nvSpPr>
          <p:cNvPr id="366" name="KEYNOTE TIPS"/>
          <p:cNvSpPr txBox="1"/>
          <p:nvPr/>
        </p:nvSpPr>
        <p:spPr>
          <a:xfrm>
            <a:off x="4787900" y="7933359"/>
            <a:ext cx="999897" cy="215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/>
            <a:r>
              <a:t>KEYNOTE TIPS</a:t>
            </a:r>
          </a:p>
        </p:txBody>
      </p:sp>
      <p:sp>
        <p:nvSpPr>
          <p:cNvPr id="367" name="    "/>
          <p:cNvSpPr txBox="1"/>
          <p:nvPr/>
        </p:nvSpPr>
        <p:spPr>
          <a:xfrm>
            <a:off x="9552767" y="6097569"/>
            <a:ext cx="2015955" cy="477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4570" tIns="54570" rIns="54570" bIns="54570" anchor="ctr">
            <a:spAutoFit/>
          </a:bodyPr>
          <a:lstStyle>
            <a:lvl1pPr algn="ctr">
              <a:spcBef>
                <a:spcPts val="0"/>
              </a:spcBef>
              <a:defRPr sz="2900" b="0">
                <a:solidFill>
                  <a:srgbClr val="A6AAA9"/>
                </a:solidFill>
                <a:latin typeface="FontAwesome"/>
                <a:ea typeface="FontAwesome"/>
                <a:cs typeface="FontAwesome"/>
                <a:sym typeface="FontAwesome"/>
              </a:defRPr>
            </a:lvl1pPr>
          </a:lstStyle>
          <a:p>
            <a:r>
              <a:t>    </a:t>
            </a:r>
          </a:p>
        </p:txBody>
      </p:sp>
      <p:sp>
        <p:nvSpPr>
          <p:cNvPr id="368" name="These are just font awesome characters"/>
          <p:cNvSpPr txBox="1"/>
          <p:nvPr/>
        </p:nvSpPr>
        <p:spPr>
          <a:xfrm>
            <a:off x="11533227" y="6115041"/>
            <a:ext cx="1386696" cy="4469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4570" tIns="54570" rIns="54570" bIns="54570" anchor="ctr">
            <a:spAutoFit/>
          </a:bodyPr>
          <a:lstStyle>
            <a:lvl1pPr>
              <a:lnSpc>
                <a:spcPct val="90000"/>
              </a:lnSpc>
              <a:spcBef>
                <a:spcPts val="30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sz="1100" b="0">
                <a:solidFill>
                  <a:srgbClr val="000000"/>
                </a:solidFill>
              </a:defRPr>
            </a:lvl1pPr>
          </a:lstStyle>
          <a:p>
            <a:r>
              <a:t>These are just font awesome characters</a:t>
            </a:r>
          </a:p>
        </p:txBody>
      </p:sp>
      <p:grpSp>
        <p:nvGrpSpPr>
          <p:cNvPr id="374" name="Group"/>
          <p:cNvGrpSpPr/>
          <p:nvPr/>
        </p:nvGrpSpPr>
        <p:grpSpPr>
          <a:xfrm>
            <a:off x="9563191" y="7051781"/>
            <a:ext cx="735187" cy="3709005"/>
            <a:chOff x="299157" y="0"/>
            <a:chExt cx="735185" cy="3708995"/>
          </a:xfrm>
        </p:grpSpPr>
        <p:graphicFrame>
          <p:nvGraphicFramePr>
            <p:cNvPr id="369" name="Table"/>
            <p:cNvGraphicFramePr/>
            <p:nvPr/>
          </p:nvGraphicFramePr>
          <p:xfrm>
            <a:off x="314133" y="56485"/>
            <a:ext cx="700204" cy="3652510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233402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233402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233402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</a:tblGrid>
                <a:tr h="235352">
                  <a:tc>
                    <a:txBody>
                      <a:bodyPr/>
                      <a:lstStyle/>
                      <a:p>
                        <a:pPr algn="ctr">
                          <a:spcBef>
                            <a:spcPts val="2400"/>
                          </a:spcBef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1400">
                            <a:solidFill>
                              <a:srgbClr val="FFFFFF"/>
                            </a:solidFill>
                            <a:latin typeface="ChunkFive-Roman"/>
                            <a:ea typeface="ChunkFive-Roman"/>
                            <a:cs typeface="ChunkFive-Roman"/>
                            <a:sym typeface="ChunkFive-Roman"/>
                          </a:rPr>
                          <a:t>F</a:t>
                        </a:r>
                      </a:p>
                    </a:txBody>
                    <a:tcPr marL="12700" marR="12700" marT="12700" marB="12700" anchor="ctr" horzOverflow="overflow"/>
                  </a:tc>
                  <a:tc>
                    <a:txBody>
                      <a:bodyPr/>
                      <a:lstStyle/>
                      <a:p>
                        <a:pPr algn="ctr">
                          <a:spcBef>
                            <a:spcPts val="2400"/>
                          </a:spcBef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1400">
                            <a:solidFill>
                              <a:srgbClr val="FFFFFF"/>
                            </a:solidFill>
                            <a:latin typeface="ChunkFive-Roman"/>
                            <a:ea typeface="ChunkFive-Roman"/>
                            <a:cs typeface="ChunkFive-Roman"/>
                            <a:sym typeface="ChunkFive-Roman"/>
                          </a:rPr>
                          <a:t>M</a:t>
                        </a:r>
                      </a:p>
                    </a:txBody>
                    <a:tcPr marL="12700" marR="12700" marT="12700" marB="12700" anchor="ctr" horzOverflow="overflow"/>
                  </a:tc>
                  <a:tc>
                    <a:txBody>
                      <a:bodyPr/>
                      <a:lstStyle/>
                      <a:p>
                        <a:pPr algn="ctr">
                          <a:spcBef>
                            <a:spcPts val="2400"/>
                          </a:spcBef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1400">
                            <a:solidFill>
                              <a:srgbClr val="FFFFFF"/>
                            </a:solidFill>
                            <a:latin typeface="ChunkFive-Roman"/>
                            <a:ea typeface="ChunkFive-Roman"/>
                            <a:cs typeface="ChunkFive-Roman"/>
                            <a:sym typeface="ChunkFive-Roman"/>
                          </a:rPr>
                          <a:t>A</a:t>
                        </a:r>
                      </a:p>
                    </a:txBody>
                    <a:tcPr marL="12700" marR="12700" marT="12700" marB="12700" anchor="ctr" horzOverflow="overflow"/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154952">
                  <a:tc>
                    <a:txBody>
                      <a:bodyPr/>
                      <a:lstStyle/>
                      <a:p>
                        <a:pPr algn="ctr" defTabSz="914400">
                          <a:spcBef>
                            <a:spcPts val="0"/>
                          </a:spcBef>
                          <a:defRPr sz="6800">
                            <a:latin typeface="Helvetica Light"/>
                            <a:ea typeface="Helvetica Light"/>
                            <a:cs typeface="Helvetica Light"/>
                            <a:sym typeface="Helvetica Light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algn="ctr" defTabSz="914400">
                          <a:spcBef>
                            <a:spcPts val="0"/>
                          </a:spcBef>
                          <a:defRPr sz="6800">
                            <a:latin typeface="Helvetica Light"/>
                            <a:ea typeface="Helvetica Light"/>
                            <a:cs typeface="Helvetica Light"/>
                            <a:sym typeface="Helvetica Light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algn="ctr" defTabSz="914400">
                          <a:spcBef>
                            <a:spcPts val="0"/>
                          </a:spcBef>
                          <a:defRPr sz="6800">
                            <a:latin typeface="Helvetica Light"/>
                            <a:ea typeface="Helvetica Light"/>
                            <a:cs typeface="Helvetica Light"/>
                            <a:sym typeface="Helvetica Light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/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154952">
                  <a:tc>
                    <a:txBody>
                      <a:bodyPr/>
                      <a:lstStyle/>
                      <a:p>
                        <a:pPr algn="ctr" defTabSz="914400">
                          <a:spcBef>
                            <a:spcPts val="0"/>
                          </a:spcBef>
                          <a:defRPr sz="6800">
                            <a:latin typeface="Helvetica Light"/>
                            <a:ea typeface="Helvetica Light"/>
                            <a:cs typeface="Helvetica Light"/>
                            <a:sym typeface="Helvetica Light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algn="ctr" defTabSz="914400">
                          <a:spcBef>
                            <a:spcPts val="0"/>
                          </a:spcBef>
                          <a:defRPr sz="6800">
                            <a:latin typeface="Helvetica Light"/>
                            <a:ea typeface="Helvetica Light"/>
                            <a:cs typeface="Helvetica Light"/>
                            <a:sym typeface="Helvetica Light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algn="ctr" defTabSz="914400">
                          <a:spcBef>
                            <a:spcPts val="0"/>
                          </a:spcBef>
                          <a:defRPr sz="6800">
                            <a:latin typeface="Helvetica Light"/>
                            <a:ea typeface="Helvetica Light"/>
                            <a:cs typeface="Helvetica Light"/>
                            <a:sym typeface="Helvetica Light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/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154952">
                  <a:tc>
                    <a:txBody>
                      <a:bodyPr/>
                      <a:lstStyle/>
                      <a:p>
                        <a:pPr algn="ctr" defTabSz="914400">
                          <a:spcBef>
                            <a:spcPts val="0"/>
                          </a:spcBef>
                          <a:defRPr sz="6800">
                            <a:latin typeface="Helvetica Light"/>
                            <a:ea typeface="Helvetica Light"/>
                            <a:cs typeface="Helvetica Light"/>
                            <a:sym typeface="Helvetica Light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algn="ctr" defTabSz="914400">
                          <a:spcBef>
                            <a:spcPts val="0"/>
                          </a:spcBef>
                          <a:defRPr sz="6800">
                            <a:latin typeface="Helvetica Light"/>
                            <a:ea typeface="Helvetica Light"/>
                            <a:cs typeface="Helvetica Light"/>
                            <a:sym typeface="Helvetica Light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algn="ctr" defTabSz="914400">
                          <a:spcBef>
                            <a:spcPts val="0"/>
                          </a:spcBef>
                          <a:defRPr sz="6800">
                            <a:latin typeface="Helvetica Light"/>
                            <a:ea typeface="Helvetica Light"/>
                            <a:cs typeface="Helvetica Light"/>
                            <a:sym typeface="Helvetica Light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/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</a:tbl>
            </a:graphicData>
          </a:graphic>
        </p:graphicFrame>
        <p:sp>
          <p:nvSpPr>
            <p:cNvPr id="370" name="Rectangle"/>
            <p:cNvSpPr/>
            <p:nvPr/>
          </p:nvSpPr>
          <p:spPr>
            <a:xfrm>
              <a:off x="299157" y="0"/>
              <a:ext cx="735185" cy="767058"/>
            </a:xfrm>
            <a:prstGeom prst="rect">
              <a:avLst/>
            </a:prstGeom>
            <a:solidFill>
              <a:srgbClr val="FFFFFF">
                <a:alpha val="4189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lnSpc>
                  <a:spcPct val="80000"/>
                </a:lnSpc>
                <a:spcBef>
                  <a:spcPts val="0"/>
                </a:spcBef>
                <a:defRPr sz="5600" b="0">
                  <a:solidFill>
                    <a:srgbClr val="000000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371" name="Line"/>
            <p:cNvSpPr/>
            <p:nvPr/>
          </p:nvSpPr>
          <p:spPr>
            <a:xfrm>
              <a:off x="308022" y="363273"/>
              <a:ext cx="715236" cy="1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lnSpc>
                  <a:spcPct val="80000"/>
                </a:lnSpc>
                <a:spcBef>
                  <a:spcPts val="0"/>
                </a:spcBef>
                <a:defRPr sz="5600" b="0">
                  <a:solidFill>
                    <a:srgbClr val="000000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372" name="Line"/>
            <p:cNvSpPr/>
            <p:nvPr/>
          </p:nvSpPr>
          <p:spPr>
            <a:xfrm>
              <a:off x="308022" y="514509"/>
              <a:ext cx="715236" cy="1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lnSpc>
                  <a:spcPct val="80000"/>
                </a:lnSpc>
                <a:spcBef>
                  <a:spcPts val="0"/>
                </a:spcBef>
                <a:defRPr sz="5600" b="0">
                  <a:solidFill>
                    <a:srgbClr val="000000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373" name="Line"/>
            <p:cNvSpPr/>
            <p:nvPr/>
          </p:nvSpPr>
          <p:spPr>
            <a:xfrm>
              <a:off x="308022" y="675204"/>
              <a:ext cx="715236" cy="1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lnSpc>
                  <a:spcPct val="80000"/>
                </a:lnSpc>
                <a:spcBef>
                  <a:spcPts val="0"/>
                </a:spcBef>
                <a:defRPr sz="5600" b="0">
                  <a:solidFill>
                    <a:srgbClr val="000000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</p:grpSp>
      <p:sp>
        <p:nvSpPr>
          <p:cNvPr id="375" name="ICONS"/>
          <p:cNvSpPr txBox="1"/>
          <p:nvPr/>
        </p:nvSpPr>
        <p:spPr>
          <a:xfrm>
            <a:off x="9354493" y="5814529"/>
            <a:ext cx="457353" cy="215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/>
            <a:r>
              <a:t>ICONS</a:t>
            </a:r>
          </a:p>
        </p:txBody>
      </p:sp>
      <p:sp>
        <p:nvSpPr>
          <p:cNvPr id="376" name="MOCK TABLES"/>
          <p:cNvSpPr txBox="1"/>
          <p:nvPr/>
        </p:nvSpPr>
        <p:spPr>
          <a:xfrm>
            <a:off x="9354493" y="6752120"/>
            <a:ext cx="976580" cy="215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/>
            <a:r>
              <a:t>MOCK TABLES</a:t>
            </a:r>
          </a:p>
        </p:txBody>
      </p:sp>
      <p:sp>
        <p:nvSpPr>
          <p:cNvPr id="377" name="MOCK GRAPHS"/>
          <p:cNvSpPr txBox="1"/>
          <p:nvPr/>
        </p:nvSpPr>
        <p:spPr>
          <a:xfrm>
            <a:off x="9354493" y="8025946"/>
            <a:ext cx="1026262" cy="215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/>
            <a:r>
              <a:t>MOCK GRAPHS</a:t>
            </a:r>
          </a:p>
        </p:txBody>
      </p:sp>
      <p:sp>
        <p:nvSpPr>
          <p:cNvPr id="378" name="TABLES"/>
          <p:cNvSpPr txBox="1"/>
          <p:nvPr/>
        </p:nvSpPr>
        <p:spPr>
          <a:xfrm>
            <a:off x="9354493" y="9019660"/>
            <a:ext cx="543459" cy="215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/>
            <a:r>
              <a:t>TABLES</a:t>
            </a:r>
          </a:p>
        </p:txBody>
      </p:sp>
      <p:sp>
        <p:nvSpPr>
          <p:cNvPr id="379" name="CODE"/>
          <p:cNvSpPr txBox="1"/>
          <p:nvPr/>
        </p:nvSpPr>
        <p:spPr>
          <a:xfrm>
            <a:off x="9354493" y="4423669"/>
            <a:ext cx="405690" cy="215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/>
            <a:r>
              <a:t>CODE</a:t>
            </a:r>
          </a:p>
        </p:txBody>
      </p:sp>
      <p:sp>
        <p:nvSpPr>
          <p:cNvPr id="380" name="ggplot(mpg, aes(hwy, cty)) +…"/>
          <p:cNvSpPr txBox="1"/>
          <p:nvPr/>
        </p:nvSpPr>
        <p:spPr>
          <a:xfrm>
            <a:off x="9559117" y="4938922"/>
            <a:ext cx="3025059" cy="655241"/>
          </a:xfrm>
          <a:prstGeom prst="rect">
            <a:avLst/>
          </a:prstGeom>
          <a:solidFill>
            <a:srgbClr val="FFFFFF"/>
          </a:solidFill>
          <a:ln w="12700">
            <a:solidFill>
              <a:srgbClr val="A6AAA9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4570" tIns="54570" rIns="54570" bIns="54570" anchor="ctr">
            <a:spAutoFit/>
          </a:bodyPr>
          <a:lstStyle/>
          <a:p>
            <a:pPr>
              <a:spcBef>
                <a:spcPts val="0"/>
              </a:spcBef>
              <a:defRPr b="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ggplot(mpg, aes(hwy, cty)) +</a:t>
            </a:r>
          </a:p>
          <a:p>
            <a:pPr>
              <a:spcBef>
                <a:spcPts val="0"/>
              </a:spcBef>
              <a:defRPr b="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geom_point(aes(color = cyl)) +</a:t>
            </a:r>
          </a:p>
          <a:p>
            <a:pPr>
              <a:spcBef>
                <a:spcPts val="0"/>
              </a:spcBef>
              <a:defRPr b="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geom_smooth(method ="lm")</a:t>
            </a:r>
          </a:p>
        </p:txBody>
      </p:sp>
      <p:sp>
        <p:nvSpPr>
          <p:cNvPr id="381" name="Where possible, use code that works when run."/>
          <p:cNvSpPr txBox="1"/>
          <p:nvPr/>
        </p:nvSpPr>
        <p:spPr>
          <a:xfrm>
            <a:off x="9511709" y="4648189"/>
            <a:ext cx="3291546" cy="299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4570" tIns="54570" rIns="54570" bIns="5457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b="0">
                <a:solidFill>
                  <a:srgbClr val="000000"/>
                </a:solidFill>
                <a:latin typeface="+mn-lt"/>
                <a:ea typeface="+mn-ea"/>
                <a:cs typeface="+mn-cs"/>
                <a:sym typeface="Source Sans Pro Light"/>
              </a:defRPr>
            </a:pPr>
            <a:r>
              <a:rPr>
                <a:latin typeface="Source Sans Pro"/>
                <a:ea typeface="Source Sans Pro"/>
                <a:cs typeface="Source Sans Pro"/>
                <a:sym typeface="Source Sans Pro"/>
              </a:rPr>
              <a:t>Where possible, use </a:t>
            </a:r>
            <a:r>
              <a:rPr b="1">
                <a:latin typeface="Source Sans Pro"/>
                <a:ea typeface="Source Sans Pro"/>
                <a:cs typeface="Source Sans Pro"/>
                <a:sym typeface="Source Sans Pro"/>
              </a:rPr>
              <a:t>code that works</a:t>
            </a:r>
            <a:r>
              <a:t> </a:t>
            </a:r>
            <a:r>
              <a:rPr>
                <a:latin typeface="Source Sans Pro"/>
                <a:ea typeface="Source Sans Pro"/>
                <a:cs typeface="Source Sans Pro"/>
                <a:sym typeface="Source Sans Pro"/>
              </a:rPr>
              <a:t>when run.</a:t>
            </a:r>
          </a:p>
        </p:txBody>
      </p:sp>
      <p:sp>
        <p:nvSpPr>
          <p:cNvPr id="382" name="Logistics"/>
          <p:cNvSpPr txBox="1"/>
          <p:nvPr/>
        </p:nvSpPr>
        <p:spPr>
          <a:xfrm>
            <a:off x="4791188" y="3854221"/>
            <a:ext cx="1188721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>
              <a:lnSpc>
                <a:spcPct val="80000"/>
              </a:lnSpc>
              <a:spcBef>
                <a:spcPts val="0"/>
              </a:spcBef>
              <a:defRPr sz="2500" b="0">
                <a:solidFill>
                  <a:srgbClr val="628DB5"/>
                </a:solidFill>
              </a:defRPr>
            </a:pPr>
            <a:r>
              <a:t>Logistics</a:t>
            </a:r>
          </a:p>
        </p:txBody>
      </p:sp>
      <p:sp>
        <p:nvSpPr>
          <p:cNvPr id="383" name="Useful Elements"/>
          <p:cNvSpPr txBox="1"/>
          <p:nvPr/>
        </p:nvSpPr>
        <p:spPr>
          <a:xfrm>
            <a:off x="9354493" y="3854449"/>
            <a:ext cx="2179321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>
              <a:lnSpc>
                <a:spcPct val="80000"/>
              </a:lnSpc>
              <a:spcBef>
                <a:spcPts val="0"/>
              </a:spcBef>
              <a:defRPr sz="2500" b="0">
                <a:solidFill>
                  <a:srgbClr val="628DB5"/>
                </a:solidFill>
              </a:defRPr>
            </a:pPr>
            <a:r>
              <a:t>Useful Elements</a:t>
            </a:r>
          </a:p>
        </p:txBody>
      </p:sp>
      <p:sp>
        <p:nvSpPr>
          <p:cNvPr id="384" name="Layout Suggestions"/>
          <p:cNvSpPr txBox="1"/>
          <p:nvPr/>
        </p:nvSpPr>
        <p:spPr>
          <a:xfrm>
            <a:off x="4791188" y="1492021"/>
            <a:ext cx="2621281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>
              <a:lnSpc>
                <a:spcPct val="80000"/>
              </a:lnSpc>
              <a:spcBef>
                <a:spcPts val="0"/>
              </a:spcBef>
              <a:defRPr sz="2500" b="0">
                <a:solidFill>
                  <a:srgbClr val="628DB5"/>
                </a:solidFill>
              </a:defRPr>
            </a:pPr>
            <a:r>
              <a:t>Layout Suggestions</a:t>
            </a:r>
          </a:p>
        </p:txBody>
      </p:sp>
      <p:sp>
        <p:nvSpPr>
          <p:cNvPr id="385" name="Line"/>
          <p:cNvSpPr/>
          <p:nvPr/>
        </p:nvSpPr>
        <p:spPr>
          <a:xfrm>
            <a:off x="231073" y="8781291"/>
            <a:ext cx="4311195" cy="1"/>
          </a:xfrm>
          <a:prstGeom prst="line">
            <a:avLst/>
          </a:prstGeom>
          <a:ln w="12700">
            <a:solidFill>
              <a:srgbClr val="767C85"/>
            </a:solidFill>
            <a:custDash>
              <a:ds d="100000" sp="200000"/>
            </a:custDash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86" name="COPYRIGHT"/>
          <p:cNvSpPr txBox="1"/>
          <p:nvPr/>
        </p:nvSpPr>
        <p:spPr>
          <a:xfrm>
            <a:off x="230622" y="8784297"/>
            <a:ext cx="818694" cy="215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/>
            <a:r>
              <a:t>COPYRIGHT</a:t>
            </a:r>
          </a:p>
        </p:txBody>
      </p:sp>
      <p:sp>
        <p:nvSpPr>
          <p:cNvPr id="387" name="can help explain…"/>
          <p:cNvSpPr/>
          <p:nvPr/>
        </p:nvSpPr>
        <p:spPr>
          <a:xfrm>
            <a:off x="12274610" y="5175920"/>
            <a:ext cx="1250951" cy="5953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696" y="0"/>
                </a:moveTo>
                <a:cubicBezTo>
                  <a:pt x="6986" y="0"/>
                  <a:pt x="6407" y="1215"/>
                  <a:pt x="6407" y="2707"/>
                </a:cubicBezTo>
                <a:lnTo>
                  <a:pt x="6407" y="6826"/>
                </a:lnTo>
                <a:lnTo>
                  <a:pt x="0" y="6797"/>
                </a:lnTo>
                <a:lnTo>
                  <a:pt x="6407" y="10483"/>
                </a:lnTo>
                <a:lnTo>
                  <a:pt x="6407" y="18907"/>
                </a:lnTo>
                <a:cubicBezTo>
                  <a:pt x="6407" y="20399"/>
                  <a:pt x="6986" y="21600"/>
                  <a:pt x="7696" y="21600"/>
                </a:cubicBezTo>
                <a:lnTo>
                  <a:pt x="20319" y="21600"/>
                </a:lnTo>
                <a:cubicBezTo>
                  <a:pt x="21028" y="21600"/>
                  <a:pt x="21600" y="20399"/>
                  <a:pt x="21600" y="18907"/>
                </a:cubicBezTo>
                <a:lnTo>
                  <a:pt x="21600" y="2707"/>
                </a:lnTo>
                <a:cubicBezTo>
                  <a:pt x="21600" y="1215"/>
                  <a:pt x="21028" y="0"/>
                  <a:pt x="20319" y="0"/>
                </a:cubicBezTo>
                <a:lnTo>
                  <a:pt x="7696" y="0"/>
                </a:lnTo>
                <a:close/>
              </a:path>
            </a:pathLst>
          </a:custGeom>
          <a:solidFill>
            <a:srgbClr val="659FD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>
                <a:solidFill>
                  <a:srgbClr val="FFFFFF"/>
                </a:solidFill>
              </a:defRPr>
            </a:pPr>
            <a:r>
              <a:t>can help explain </a:t>
            </a:r>
          </a:p>
          <a:p>
            <a:pPr algn="ctr">
              <a:lnSpc>
                <a:spcPct val="80000"/>
              </a:lnSpc>
              <a:spcBef>
                <a:spcPts val="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>
                <a:solidFill>
                  <a:srgbClr val="FFFFFF"/>
                </a:solidFill>
              </a:defRPr>
            </a:pPr>
            <a:r>
              <a:t>code</a:t>
            </a:r>
          </a:p>
        </p:txBody>
      </p:sp>
      <p:sp>
        <p:nvSpPr>
          <p:cNvPr id="388" name="Word balloons"/>
          <p:cNvSpPr/>
          <p:nvPr/>
        </p:nvSpPr>
        <p:spPr>
          <a:xfrm>
            <a:off x="12463122" y="4692081"/>
            <a:ext cx="1056483" cy="4833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136" y="0"/>
                </a:moveTo>
                <a:cubicBezTo>
                  <a:pt x="4296" y="0"/>
                  <a:pt x="3611" y="1497"/>
                  <a:pt x="3611" y="3334"/>
                </a:cubicBezTo>
                <a:lnTo>
                  <a:pt x="3611" y="15677"/>
                </a:lnTo>
                <a:lnTo>
                  <a:pt x="0" y="21600"/>
                </a:lnTo>
                <a:lnTo>
                  <a:pt x="4909" y="19951"/>
                </a:lnTo>
                <a:cubicBezTo>
                  <a:pt x="4986" y="19977"/>
                  <a:pt x="5056" y="20057"/>
                  <a:pt x="5136" y="20057"/>
                </a:cubicBezTo>
                <a:lnTo>
                  <a:pt x="20083" y="20057"/>
                </a:lnTo>
                <a:cubicBezTo>
                  <a:pt x="20923" y="20057"/>
                  <a:pt x="21600" y="18560"/>
                  <a:pt x="21600" y="16723"/>
                </a:cubicBezTo>
                <a:lnTo>
                  <a:pt x="21600" y="3334"/>
                </a:lnTo>
                <a:cubicBezTo>
                  <a:pt x="21600" y="1497"/>
                  <a:pt x="20923" y="0"/>
                  <a:pt x="20083" y="0"/>
                </a:cubicBezTo>
                <a:lnTo>
                  <a:pt x="5136" y="0"/>
                </a:lnTo>
                <a:close/>
              </a:path>
            </a:pathLst>
          </a:custGeom>
          <a:solidFill>
            <a:srgbClr val="659FD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>
            <a:lvl1pPr algn="ctr">
              <a:lnSpc>
                <a:spcPct val="80000"/>
              </a:lnSpc>
              <a:spcBef>
                <a:spcPts val="30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>
                <a:solidFill>
                  <a:srgbClr val="FFFFFF"/>
                </a:solidFill>
              </a:defRPr>
            </a:lvl1pPr>
          </a:lstStyle>
          <a:p>
            <a:r>
              <a:t>Word balloons</a:t>
            </a:r>
          </a:p>
        </p:txBody>
      </p:sp>
      <p:graphicFrame>
        <p:nvGraphicFramePr>
          <p:cNvPr id="389" name="Table"/>
          <p:cNvGraphicFramePr/>
          <p:nvPr/>
        </p:nvGraphicFramePr>
        <p:xfrm>
          <a:off x="10686528" y="7094435"/>
          <a:ext cx="381000" cy="520192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127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7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7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wind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A6AAA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wind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A6AAA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wind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A6AAA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defTabSz="914400">
                        <a:defRPr sz="10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0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FCDB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defTabSz="914400">
                        <a:defRPr sz="10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0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FCDB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pPr defTabSz="914400">
                        <a:defRPr sz="10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0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0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0" marR="0" marT="0" marB="0" anchor="ctr" horzOverflow="overflow">
                    <a:solidFill>
                      <a:srgbClr val="FABF5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pPr defTabSz="914400">
                        <a:defRPr sz="10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0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0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0" marR="0" marT="0" marB="0" anchor="ctr" horzOverflow="overflow">
                    <a:solidFill>
                      <a:srgbClr val="FABF5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defTabSz="914400">
                        <a:defRPr sz="10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0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 Light"/>
                          <a:ea typeface="Helvetica Light"/>
                          <a:cs typeface="Helvetica Light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DEA0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defTabSz="914400">
                        <a:defRPr sz="10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0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 Light"/>
                          <a:ea typeface="Helvetica Light"/>
                          <a:cs typeface="Helvetica Light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DEA0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390" name="Table"/>
          <p:cNvGraphicFramePr/>
          <p:nvPr/>
        </p:nvGraphicFramePr>
        <p:xfrm>
          <a:off x="11270728" y="7046739"/>
          <a:ext cx="381000" cy="359664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127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7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7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wind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A6AAA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wind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A6AAA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wind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A6AAA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FCDB9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FCDB9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FCDB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FCDB9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FCDB9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FCDB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91" name="Line"/>
          <p:cNvSpPr/>
          <p:nvPr/>
        </p:nvSpPr>
        <p:spPr>
          <a:xfrm>
            <a:off x="11065376" y="7553052"/>
            <a:ext cx="139605" cy="1"/>
          </a:xfrm>
          <a:prstGeom prst="line">
            <a:avLst/>
          </a:prstGeom>
          <a:ln w="12700">
            <a:solidFill>
              <a:srgbClr val="53585F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lnSpc>
                <a:spcPct val="80000"/>
              </a:lnSpc>
              <a:spcBef>
                <a:spcPts val="0"/>
              </a:spcBef>
              <a:defRPr sz="5600" b="0">
                <a:solidFill>
                  <a:srgbClr val="00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graphicFrame>
        <p:nvGraphicFramePr>
          <p:cNvPr id="392" name="Table"/>
          <p:cNvGraphicFramePr/>
          <p:nvPr/>
        </p:nvGraphicFramePr>
        <p:xfrm>
          <a:off x="11272053" y="7438752"/>
          <a:ext cx="355600" cy="1300480"/>
        </p:xfrm>
        <a:graphic>
          <a:graphicData uri="http://schemas.openxmlformats.org/drawingml/2006/table">
            <a:tbl>
              <a:tblPr>
                <a:tableStyleId>{33BA23B1-9221-436E-865A-0063620EA4FD}</a:tableStyleId>
              </a:tblPr>
              <a:tblGrid>
                <a:gridCol w="127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FABF5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0" marR="0" marT="0" marB="0" anchor="ctr" horzOverflow="overflow">
                    <a:solidFill>
                      <a:srgbClr val="FABF5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0" marR="0" marT="0" marB="0" anchor="ctr" horzOverflow="overflow">
                    <a:solidFill>
                      <a:srgbClr val="FABF5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FABF5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0" marR="0" marT="0" marB="0" anchor="ctr" horzOverflow="overflow">
                    <a:solidFill>
                      <a:srgbClr val="FABF5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0" marR="0" marT="0" marB="0" anchor="ctr" horzOverflow="overflow">
                    <a:solidFill>
                      <a:srgbClr val="FABF5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93" name="Table"/>
          <p:cNvGraphicFramePr/>
          <p:nvPr/>
        </p:nvGraphicFramePr>
        <p:xfrm>
          <a:off x="11272721" y="7711463"/>
          <a:ext cx="381000" cy="1300480"/>
        </p:xfrm>
        <a:graphic>
          <a:graphicData uri="http://schemas.openxmlformats.org/drawingml/2006/table">
            <a:tbl>
              <a:tblPr>
                <a:tableStyleId>{33BA23B1-9221-436E-865A-0063620EA4FD}</a:tableStyleId>
              </a:tblPr>
              <a:tblGrid>
                <a:gridCol w="127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7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7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 Light"/>
                          <a:ea typeface="Helvetica Light"/>
                          <a:cs typeface="Helvetica Light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DEA03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 Light"/>
                          <a:ea typeface="Helvetica Light"/>
                          <a:cs typeface="Helvetica Light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DEA03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 Light"/>
                          <a:ea typeface="Helvetica Light"/>
                          <a:cs typeface="Helvetica Light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DEA0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 Light"/>
                          <a:ea typeface="Helvetica Light"/>
                          <a:cs typeface="Helvetica Light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DEA03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 Light"/>
                          <a:ea typeface="Helvetica Light"/>
                          <a:cs typeface="Helvetica Light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DEA03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 Light"/>
                          <a:ea typeface="Helvetica Light"/>
                          <a:cs typeface="Helvetica Light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DEA0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94" name="Table"/>
          <p:cNvGraphicFramePr/>
          <p:nvPr/>
        </p:nvGraphicFramePr>
        <p:xfrm>
          <a:off x="11840238" y="7324452"/>
          <a:ext cx="381000" cy="374904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127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7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7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wind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A6AAA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wind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A6AAA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wind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A6AAA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FCDB9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FCDB9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FCDB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pPr defTabSz="914400">
                        <a:defRPr sz="10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0" marR="0" marT="0" marB="0" anchor="ctr" horzOverflow="overflow">
                    <a:solidFill>
                      <a:srgbClr val="FABF5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0" marR="0" marT="0" marB="0" anchor="ctr" horzOverflow="overflow">
                    <a:solidFill>
                      <a:srgbClr val="FABF5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0" marR="0" marT="0" marB="0" anchor="ctr" horzOverflow="overflow">
                    <a:solidFill>
                      <a:srgbClr val="FABF5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 Light"/>
                          <a:ea typeface="Helvetica Light"/>
                          <a:cs typeface="Helvetica Light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DEA03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 Light"/>
                          <a:ea typeface="Helvetica Light"/>
                          <a:cs typeface="Helvetica Light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DEA03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 Light"/>
                          <a:ea typeface="Helvetica Light"/>
                          <a:cs typeface="Helvetica Light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DEA0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95" name="Line"/>
          <p:cNvSpPr/>
          <p:nvPr/>
        </p:nvSpPr>
        <p:spPr>
          <a:xfrm>
            <a:off x="11682025" y="7553052"/>
            <a:ext cx="139606" cy="1"/>
          </a:xfrm>
          <a:prstGeom prst="line">
            <a:avLst/>
          </a:prstGeom>
          <a:ln w="12700">
            <a:solidFill>
              <a:srgbClr val="53585F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lnSpc>
                <a:spcPct val="80000"/>
              </a:lnSpc>
              <a:spcBef>
                <a:spcPts val="0"/>
              </a:spcBef>
              <a:defRPr sz="5600" b="0">
                <a:solidFill>
                  <a:srgbClr val="00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graphicFrame>
        <p:nvGraphicFramePr>
          <p:cNvPr id="396" name="Table"/>
          <p:cNvGraphicFramePr/>
          <p:nvPr/>
        </p:nvGraphicFramePr>
        <p:xfrm>
          <a:off x="12449733" y="7087781"/>
          <a:ext cx="381000" cy="275336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127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7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7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wind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A6AAA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wind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A6AAA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wind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A6AAA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pPr defTabSz="914400">
                        <a:defRPr sz="10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0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0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0" marR="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pPr defTabSz="914400">
                        <a:defRPr sz="10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0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0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0" marR="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pPr defTabSz="914400">
                        <a:defRPr sz="10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0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0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0" marR="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397" name="Table"/>
          <p:cNvGraphicFramePr/>
          <p:nvPr/>
        </p:nvGraphicFramePr>
        <p:xfrm>
          <a:off x="13007537" y="7086976"/>
          <a:ext cx="342900" cy="3048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114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14300">
                <a:tc>
                  <a:txBody>
                    <a:bodyPr/>
                    <a:lstStyle/>
                    <a:p>
                      <a:pPr defTabSz="914400">
                        <a:defRPr sz="10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0" marR="0" marT="0" marB="0" anchor="ctr" horzOverflow="overflow">
                    <a:solidFill>
                      <a:srgbClr val="FABF5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0" marR="0" marT="0" marB="0" anchor="ctr" horzOverflow="overflow">
                    <a:solidFill>
                      <a:srgbClr val="FABF5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0" marR="0" marT="0" marB="0" anchor="ctr" horzOverflow="overflow">
                    <a:solidFill>
                      <a:srgbClr val="FABF5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pPr defTabSz="914400">
                        <a:defRPr sz="10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0" marR="0" marT="0" marB="0" anchor="ctr" horzOverflow="overflow">
                    <a:solidFill>
                      <a:srgbClr val="FABF53">
                        <a:alpha val="5648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0" marR="0" marT="0" marB="0" anchor="ctr" horzOverflow="overflow">
                    <a:solidFill>
                      <a:srgbClr val="FABF53">
                        <a:alpha val="5648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0" marR="0" marT="0" marB="0" anchor="ctr" horzOverflow="overflow">
                    <a:solidFill>
                      <a:srgbClr val="FABF53">
                        <a:alpha val="5648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98" name="Line"/>
          <p:cNvSpPr/>
          <p:nvPr/>
        </p:nvSpPr>
        <p:spPr>
          <a:xfrm>
            <a:off x="12835946" y="7204430"/>
            <a:ext cx="139606" cy="1"/>
          </a:xfrm>
          <a:prstGeom prst="line">
            <a:avLst/>
          </a:prstGeom>
          <a:ln w="12700">
            <a:solidFill>
              <a:srgbClr val="53585F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lnSpc>
                <a:spcPct val="80000"/>
              </a:lnSpc>
              <a:spcBef>
                <a:spcPts val="0"/>
              </a:spcBef>
              <a:defRPr sz="5600" b="0">
                <a:solidFill>
                  <a:srgbClr val="00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pic>
        <p:nvPicPr>
          <p:cNvPr id="399" name="Image" descr="Image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558627" y="8380696"/>
            <a:ext cx="448425" cy="44854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12" name="Group"/>
          <p:cNvGrpSpPr/>
          <p:nvPr/>
        </p:nvGrpSpPr>
        <p:grpSpPr>
          <a:xfrm>
            <a:off x="1029800" y="4344473"/>
            <a:ext cx="2877191" cy="1066589"/>
            <a:chOff x="0" y="0"/>
            <a:chExt cx="2877189" cy="1066587"/>
          </a:xfrm>
        </p:grpSpPr>
        <p:pic>
          <p:nvPicPr>
            <p:cNvPr id="400" name="ggplot2-cheatsheet.png" descr="ggplot2-cheatsheet.png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0" y="0"/>
              <a:ext cx="1370976" cy="1059391"/>
            </a:xfrm>
            <a:prstGeom prst="rect">
              <a:avLst/>
            </a:prstGeom>
            <a:ln w="3175" cap="flat">
              <a:solidFill>
                <a:srgbClr val="000000"/>
              </a:solidFill>
              <a:prstDash val="solid"/>
              <a:miter lim="400000"/>
            </a:ln>
            <a:effectLst/>
          </p:spPr>
        </p:pic>
        <p:grpSp>
          <p:nvGrpSpPr>
            <p:cNvPr id="403" name="Group"/>
            <p:cNvGrpSpPr/>
            <p:nvPr/>
          </p:nvGrpSpPr>
          <p:grpSpPr>
            <a:xfrm>
              <a:off x="144509" y="98571"/>
              <a:ext cx="1247567" cy="968017"/>
              <a:chOff x="0" y="0"/>
              <a:chExt cx="1247566" cy="968016"/>
            </a:xfrm>
          </p:grpSpPr>
          <p:sp>
            <p:nvSpPr>
              <p:cNvPr id="401" name="Line"/>
              <p:cNvSpPr/>
              <p:nvPr/>
            </p:nvSpPr>
            <p:spPr>
              <a:xfrm>
                <a:off x="-1" y="0"/>
                <a:ext cx="1119317" cy="86139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89" h="21600" extrusionOk="0">
                    <a:moveTo>
                      <a:pt x="854" y="685"/>
                    </a:moveTo>
                    <a:cubicBezTo>
                      <a:pt x="275" y="4059"/>
                      <a:pt x="-11" y="7506"/>
                      <a:pt x="0" y="10963"/>
                    </a:cubicBezTo>
                    <a:cubicBezTo>
                      <a:pt x="12" y="14423"/>
                      <a:pt x="321" y="17871"/>
                      <a:pt x="923" y="21242"/>
                    </a:cubicBezTo>
                    <a:cubicBezTo>
                      <a:pt x="1303" y="17428"/>
                      <a:pt x="2054" y="13692"/>
                      <a:pt x="3156" y="10123"/>
                    </a:cubicBezTo>
                    <a:cubicBezTo>
                      <a:pt x="4268" y="6522"/>
                      <a:pt x="5730" y="3120"/>
                      <a:pt x="7506" y="0"/>
                    </a:cubicBezTo>
                    <a:cubicBezTo>
                      <a:pt x="7027" y="1691"/>
                      <a:pt x="6780" y="3479"/>
                      <a:pt x="6776" y="5281"/>
                    </a:cubicBezTo>
                    <a:cubicBezTo>
                      <a:pt x="6772" y="7081"/>
                      <a:pt x="7011" y="8869"/>
                      <a:pt x="7482" y="10562"/>
                    </a:cubicBezTo>
                    <a:cubicBezTo>
                      <a:pt x="6673" y="12123"/>
                      <a:pt x="6240" y="13961"/>
                      <a:pt x="6236" y="15843"/>
                    </a:cubicBezTo>
                    <a:cubicBezTo>
                      <a:pt x="6233" y="17722"/>
                      <a:pt x="6658" y="19560"/>
                      <a:pt x="7458" y="21124"/>
                    </a:cubicBezTo>
                    <a:cubicBezTo>
                      <a:pt x="7594" y="17646"/>
                      <a:pt x="8125" y="14214"/>
                      <a:pt x="9034" y="10938"/>
                    </a:cubicBezTo>
                    <a:cubicBezTo>
                      <a:pt x="10021" y="7383"/>
                      <a:pt x="11440" y="4056"/>
                      <a:pt x="13237" y="1085"/>
                    </a:cubicBezTo>
                    <a:cubicBezTo>
                      <a:pt x="12734" y="2559"/>
                      <a:pt x="12494" y="4162"/>
                      <a:pt x="12536" y="5774"/>
                    </a:cubicBezTo>
                    <a:cubicBezTo>
                      <a:pt x="12573" y="7165"/>
                      <a:pt x="12819" y="8533"/>
                      <a:pt x="13261" y="9800"/>
                    </a:cubicBezTo>
                    <a:cubicBezTo>
                      <a:pt x="12874" y="10854"/>
                      <a:pt x="12673" y="12007"/>
                      <a:pt x="12674" y="13174"/>
                    </a:cubicBezTo>
                    <a:cubicBezTo>
                      <a:pt x="12675" y="14342"/>
                      <a:pt x="12878" y="15495"/>
                      <a:pt x="13268" y="16547"/>
                    </a:cubicBezTo>
                    <a:cubicBezTo>
                      <a:pt x="12947" y="16864"/>
                      <a:pt x="12759" y="17358"/>
                      <a:pt x="12761" y="17881"/>
                    </a:cubicBezTo>
                    <a:cubicBezTo>
                      <a:pt x="12763" y="18409"/>
                      <a:pt x="12958" y="18904"/>
                      <a:pt x="13285" y="19215"/>
                    </a:cubicBezTo>
                    <a:cubicBezTo>
                      <a:pt x="13803" y="16210"/>
                      <a:pt x="14523" y="13270"/>
                      <a:pt x="15438" y="10430"/>
                    </a:cubicBezTo>
                    <a:cubicBezTo>
                      <a:pt x="16500" y="7130"/>
                      <a:pt x="17818" y="3981"/>
                      <a:pt x="19372" y="1029"/>
                    </a:cubicBezTo>
                    <a:cubicBezTo>
                      <a:pt x="19154" y="1685"/>
                      <a:pt x="19042" y="2392"/>
                      <a:pt x="19042" y="3107"/>
                    </a:cubicBezTo>
                    <a:cubicBezTo>
                      <a:pt x="19042" y="3821"/>
                      <a:pt x="19154" y="4528"/>
                      <a:pt x="19372" y="5184"/>
                    </a:cubicBezTo>
                    <a:cubicBezTo>
                      <a:pt x="18985" y="5878"/>
                      <a:pt x="18777" y="6713"/>
                      <a:pt x="18777" y="7570"/>
                    </a:cubicBezTo>
                    <a:cubicBezTo>
                      <a:pt x="18777" y="8427"/>
                      <a:pt x="18985" y="9263"/>
                      <a:pt x="19372" y="9957"/>
                    </a:cubicBezTo>
                    <a:cubicBezTo>
                      <a:pt x="18824" y="10876"/>
                      <a:pt x="18527" y="12005"/>
                      <a:pt x="18527" y="13168"/>
                    </a:cubicBezTo>
                    <a:cubicBezTo>
                      <a:pt x="18527" y="14331"/>
                      <a:pt x="18824" y="15461"/>
                      <a:pt x="19372" y="16380"/>
                    </a:cubicBezTo>
                    <a:cubicBezTo>
                      <a:pt x="19054" y="16693"/>
                      <a:pt x="18854" y="17169"/>
                      <a:pt x="18825" y="17687"/>
                    </a:cubicBezTo>
                    <a:cubicBezTo>
                      <a:pt x="18797" y="18162"/>
                      <a:pt x="18916" y="18632"/>
                      <a:pt x="19155" y="18994"/>
                    </a:cubicBezTo>
                    <a:cubicBezTo>
                      <a:pt x="18064" y="18928"/>
                      <a:pt x="16972" y="19093"/>
                      <a:pt x="15921" y="19481"/>
                    </a:cubicBezTo>
                    <a:cubicBezTo>
                      <a:pt x="14732" y="19920"/>
                      <a:pt x="13615" y="20638"/>
                      <a:pt x="12625" y="21600"/>
                    </a:cubicBezTo>
                    <a:cubicBezTo>
                      <a:pt x="14146" y="21108"/>
                      <a:pt x="15710" y="20869"/>
                      <a:pt x="17277" y="20888"/>
                    </a:cubicBezTo>
                    <a:cubicBezTo>
                      <a:pt x="18731" y="20905"/>
                      <a:pt x="20178" y="21144"/>
                      <a:pt x="21589" y="21600"/>
                    </a:cubicBezTo>
                  </a:path>
                </a:pathLst>
              </a:cu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 algn="ctr">
                  <a:spcBef>
                    <a:spcPts val="0"/>
                  </a:spcBef>
                  <a:defRPr sz="2600" b="0">
                    <a:solidFill>
                      <a:srgbClr val="000000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  <p:sp>
            <p:nvSpPr>
              <p:cNvPr id="402" name="Triangle"/>
              <p:cNvSpPr/>
              <p:nvPr/>
            </p:nvSpPr>
            <p:spPr>
              <a:xfrm rot="6477870">
                <a:off x="1104609" y="825059"/>
                <a:ext cx="126530" cy="12653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</p:grpSp>
        <p:grpSp>
          <p:nvGrpSpPr>
            <p:cNvPr id="411" name="Group"/>
            <p:cNvGrpSpPr/>
            <p:nvPr/>
          </p:nvGrpSpPr>
          <p:grpSpPr>
            <a:xfrm>
              <a:off x="1501209" y="0"/>
              <a:ext cx="1375981" cy="1059391"/>
              <a:chOff x="0" y="0"/>
              <a:chExt cx="1375980" cy="1059390"/>
            </a:xfrm>
          </p:grpSpPr>
          <p:pic>
            <p:nvPicPr>
              <p:cNvPr id="404" name="ggplot2-cheatsheet.png" descr="ggplot2-cheatsheet.png"/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692" y="0"/>
                <a:ext cx="1370977" cy="1059391"/>
              </a:xfrm>
              <a:prstGeom prst="rect">
                <a:avLst/>
              </a:prstGeom>
              <a:ln w="3175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</p:pic>
          <p:sp>
            <p:nvSpPr>
              <p:cNvPr id="405" name="Rectangle"/>
              <p:cNvSpPr/>
              <p:nvPr/>
            </p:nvSpPr>
            <p:spPr>
              <a:xfrm>
                <a:off x="0" y="2645"/>
                <a:ext cx="1371600" cy="1054101"/>
              </a:xfrm>
              <a:prstGeom prst="rect">
                <a:avLst/>
              </a:prstGeom>
              <a:solidFill>
                <a:srgbClr val="000000">
                  <a:alpha val="2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pic>
            <p:nvPicPr>
              <p:cNvPr id="406" name="ggplot2-cheatsheet.png" descr="ggplot2-cheatsheet.png"/>
              <p:cNvPicPr>
                <a:picLocks noChangeAspect="1"/>
              </p:cNvPicPr>
              <p:nvPr/>
            </p:nvPicPr>
            <p:blipFill>
              <a:blip r:embed="rId11"/>
              <a:srcRect l="50670" t="5520" r="2092" b="17626"/>
              <a:stretch>
                <a:fillRect/>
              </a:stretch>
            </p:blipFill>
            <p:spPr>
              <a:xfrm>
                <a:off x="696342" y="59856"/>
                <a:ext cx="647606" cy="81417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407" name="Rectangle"/>
              <p:cNvSpPr/>
              <p:nvPr/>
            </p:nvSpPr>
            <p:spPr>
              <a:xfrm>
                <a:off x="4380" y="2645"/>
                <a:ext cx="1371601" cy="1054101"/>
              </a:xfrm>
              <a:prstGeom prst="rect">
                <a:avLst/>
              </a:prstGeom>
              <a:solidFill>
                <a:srgbClr val="000000">
                  <a:alpha val="2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pic>
            <p:nvPicPr>
              <p:cNvPr id="408" name="ggplot2-cheatsheet.png" descr="ggplot2-cheatsheet.png"/>
              <p:cNvPicPr>
                <a:picLocks noChangeAspect="1"/>
              </p:cNvPicPr>
              <p:nvPr/>
            </p:nvPicPr>
            <p:blipFill>
              <a:blip r:embed="rId11"/>
              <a:srcRect l="73554" t="25553" r="2092" b="55133"/>
              <a:stretch>
                <a:fillRect/>
              </a:stretch>
            </p:blipFill>
            <p:spPr>
              <a:xfrm>
                <a:off x="1007851" y="267807"/>
                <a:ext cx="333876" cy="20460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409" name="Rectangle"/>
              <p:cNvSpPr/>
              <p:nvPr/>
            </p:nvSpPr>
            <p:spPr>
              <a:xfrm>
                <a:off x="4380" y="2645"/>
                <a:ext cx="1371601" cy="1054101"/>
              </a:xfrm>
              <a:prstGeom prst="rect">
                <a:avLst/>
              </a:prstGeom>
              <a:solidFill>
                <a:srgbClr val="000000">
                  <a:alpha val="2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pic>
            <p:nvPicPr>
              <p:cNvPr id="410" name="ggplot2-cheatsheet.png" descr="ggplot2-cheatsheet.png"/>
              <p:cNvPicPr>
                <a:picLocks noChangeAspect="1"/>
              </p:cNvPicPr>
              <p:nvPr/>
            </p:nvPicPr>
            <p:blipFill>
              <a:blip r:embed="rId11"/>
              <a:srcRect l="73554" t="34350" r="2092" b="60546"/>
              <a:stretch>
                <a:fillRect/>
              </a:stretch>
            </p:blipFill>
            <p:spPr>
              <a:xfrm>
                <a:off x="1007851" y="355914"/>
                <a:ext cx="333876" cy="5405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grpSp>
        <p:nvGrpSpPr>
          <p:cNvPr id="420" name="Group"/>
          <p:cNvGrpSpPr/>
          <p:nvPr/>
        </p:nvGrpSpPr>
        <p:grpSpPr>
          <a:xfrm>
            <a:off x="1196148" y="6796480"/>
            <a:ext cx="2495154" cy="781280"/>
            <a:chOff x="0" y="0"/>
            <a:chExt cx="2495152" cy="781279"/>
          </a:xfrm>
        </p:grpSpPr>
        <p:sp>
          <p:nvSpPr>
            <p:cNvPr id="413" name="i + geom_area() x, y, alpha, color, fill, linetype, size…"/>
            <p:cNvSpPr txBox="1"/>
            <p:nvPr/>
          </p:nvSpPr>
          <p:spPr>
            <a:xfrm>
              <a:off x="437483" y="0"/>
              <a:ext cx="2057670" cy="7812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t">
              <a:normAutofit/>
            </a:bodyPr>
            <a:lstStyle/>
            <a:p>
              <a:pPr>
                <a:lnSpc>
                  <a:spcPct val="70000"/>
                </a:lnSpc>
                <a:spcBef>
                  <a:spcPts val="1100"/>
                </a:spcBef>
                <a:defRPr sz="1000">
                  <a:solidFill>
                    <a:srgbClr val="000000"/>
                  </a:solidFill>
                </a:defRPr>
              </a:pPr>
              <a:r>
                <a:t>i + geom_area()</a:t>
              </a:r>
              <a:br/>
              <a:r>
                <a:rPr b="0"/>
                <a:t>x, y, alpha, color, fill, linetype, size</a:t>
              </a:r>
            </a:p>
            <a:p>
              <a:pPr>
                <a:lnSpc>
                  <a:spcPct val="70000"/>
                </a:lnSpc>
                <a:spcBef>
                  <a:spcPts val="1100"/>
                </a:spcBef>
                <a:defRPr sz="1000">
                  <a:solidFill>
                    <a:srgbClr val="000000"/>
                  </a:solidFill>
                </a:defRPr>
              </a:pPr>
              <a:r>
                <a:t>i + geom_line()</a:t>
              </a:r>
              <a:br>
                <a:rPr b="0"/>
              </a:br>
              <a:r>
                <a:rPr b="0"/>
                <a:t>x, y, alpha, color, group, linetype, size</a:t>
              </a:r>
            </a:p>
          </p:txBody>
        </p:sp>
        <p:grpSp>
          <p:nvGrpSpPr>
            <p:cNvPr id="416" name="Group"/>
            <p:cNvGrpSpPr/>
            <p:nvPr/>
          </p:nvGrpSpPr>
          <p:grpSpPr>
            <a:xfrm>
              <a:off x="0" y="406"/>
              <a:ext cx="360852" cy="358034"/>
              <a:chOff x="0" y="0"/>
              <a:chExt cx="360851" cy="358032"/>
            </a:xfrm>
          </p:grpSpPr>
          <p:pic>
            <p:nvPicPr>
              <p:cNvPr id="414" name="Image" descr="Image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914" y="0"/>
                <a:ext cx="357938" cy="35803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415" name="Shape"/>
              <p:cNvSpPr/>
              <p:nvPr/>
            </p:nvSpPr>
            <p:spPr>
              <a:xfrm>
                <a:off x="0" y="64434"/>
                <a:ext cx="357951" cy="29032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6494"/>
                    </a:moveTo>
                    <a:lnTo>
                      <a:pt x="2100" y="15338"/>
                    </a:lnTo>
                    <a:lnTo>
                      <a:pt x="3580" y="14133"/>
                    </a:lnTo>
                    <a:lnTo>
                      <a:pt x="4590" y="12375"/>
                    </a:lnTo>
                    <a:cubicBezTo>
                      <a:pt x="4727" y="12127"/>
                      <a:pt x="4864" y="11878"/>
                      <a:pt x="5001" y="11630"/>
                    </a:cubicBezTo>
                    <a:cubicBezTo>
                      <a:pt x="5138" y="11381"/>
                      <a:pt x="5276" y="11133"/>
                      <a:pt x="5413" y="10884"/>
                    </a:cubicBezTo>
                    <a:cubicBezTo>
                      <a:pt x="5582" y="11316"/>
                      <a:pt x="5751" y="11747"/>
                      <a:pt x="5921" y="12178"/>
                    </a:cubicBezTo>
                    <a:cubicBezTo>
                      <a:pt x="6090" y="12610"/>
                      <a:pt x="6260" y="13041"/>
                      <a:pt x="6429" y="13472"/>
                    </a:cubicBezTo>
                    <a:lnTo>
                      <a:pt x="8062" y="12224"/>
                    </a:lnTo>
                    <a:lnTo>
                      <a:pt x="9255" y="10392"/>
                    </a:lnTo>
                    <a:lnTo>
                      <a:pt x="10479" y="7160"/>
                    </a:lnTo>
                    <a:lnTo>
                      <a:pt x="12185" y="8959"/>
                    </a:lnTo>
                    <a:lnTo>
                      <a:pt x="13256" y="6557"/>
                    </a:lnTo>
                    <a:lnTo>
                      <a:pt x="14480" y="3207"/>
                    </a:lnTo>
                    <a:lnTo>
                      <a:pt x="15484" y="0"/>
                    </a:lnTo>
                    <a:lnTo>
                      <a:pt x="16816" y="3764"/>
                    </a:lnTo>
                    <a:lnTo>
                      <a:pt x="18301" y="3049"/>
                    </a:lnTo>
                    <a:lnTo>
                      <a:pt x="19746" y="6934"/>
                    </a:lnTo>
                    <a:lnTo>
                      <a:pt x="21600" y="10679"/>
                    </a:lnTo>
                    <a:lnTo>
                      <a:pt x="21458" y="21600"/>
                    </a:lnTo>
                    <a:lnTo>
                      <a:pt x="118" y="21508"/>
                    </a:lnTo>
                    <a:lnTo>
                      <a:pt x="0" y="16494"/>
                    </a:lnTo>
                    <a:close/>
                  </a:path>
                </a:pathLst>
              </a:custGeom>
              <a:solidFill>
                <a:srgbClr val="659FD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 algn="ctr">
                  <a:spcBef>
                    <a:spcPts val="0"/>
                  </a:spcBef>
                  <a:defRPr sz="2600" b="0">
                    <a:solidFill>
                      <a:srgbClr val="000000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</p:grpSp>
        <p:grpSp>
          <p:nvGrpSpPr>
            <p:cNvPr id="419" name="Group"/>
            <p:cNvGrpSpPr/>
            <p:nvPr/>
          </p:nvGrpSpPr>
          <p:grpSpPr>
            <a:xfrm>
              <a:off x="2533" y="396945"/>
              <a:ext cx="360323" cy="358033"/>
              <a:chOff x="0" y="0"/>
              <a:chExt cx="360321" cy="358032"/>
            </a:xfrm>
          </p:grpSpPr>
          <p:pic>
            <p:nvPicPr>
              <p:cNvPr id="417" name="Image" descr="Image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80" y="0"/>
                <a:ext cx="357938" cy="35803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418" name="Line"/>
              <p:cNvSpPr/>
              <p:nvPr/>
            </p:nvSpPr>
            <p:spPr>
              <a:xfrm>
                <a:off x="0" y="72284"/>
                <a:ext cx="360322" cy="22358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2104" y="20087"/>
                    </a:lnTo>
                    <a:lnTo>
                      <a:pt x="3587" y="18508"/>
                    </a:lnTo>
                    <a:lnTo>
                      <a:pt x="4599" y="16206"/>
                    </a:lnTo>
                    <a:cubicBezTo>
                      <a:pt x="4736" y="15881"/>
                      <a:pt x="4874" y="15555"/>
                      <a:pt x="5011" y="15230"/>
                    </a:cubicBezTo>
                    <a:cubicBezTo>
                      <a:pt x="5148" y="14905"/>
                      <a:pt x="5286" y="14579"/>
                      <a:pt x="5423" y="14254"/>
                    </a:cubicBezTo>
                    <a:cubicBezTo>
                      <a:pt x="5593" y="14819"/>
                      <a:pt x="5762" y="15384"/>
                      <a:pt x="5932" y="15948"/>
                    </a:cubicBezTo>
                    <a:cubicBezTo>
                      <a:pt x="6102" y="16513"/>
                      <a:pt x="6272" y="17078"/>
                      <a:pt x="6442" y="17643"/>
                    </a:cubicBezTo>
                    <a:lnTo>
                      <a:pt x="8078" y="16008"/>
                    </a:lnTo>
                    <a:lnTo>
                      <a:pt x="9272" y="13609"/>
                    </a:lnTo>
                    <a:lnTo>
                      <a:pt x="10499" y="9377"/>
                    </a:lnTo>
                    <a:lnTo>
                      <a:pt x="12208" y="11732"/>
                    </a:lnTo>
                    <a:lnTo>
                      <a:pt x="13281" y="8587"/>
                    </a:lnTo>
                    <a:lnTo>
                      <a:pt x="14507" y="4200"/>
                    </a:lnTo>
                    <a:lnTo>
                      <a:pt x="15513" y="0"/>
                    </a:lnTo>
                    <a:lnTo>
                      <a:pt x="16848" y="4930"/>
                    </a:lnTo>
                    <a:lnTo>
                      <a:pt x="18336" y="3993"/>
                    </a:lnTo>
                    <a:lnTo>
                      <a:pt x="19783" y="9080"/>
                    </a:lnTo>
                    <a:lnTo>
                      <a:pt x="21600" y="13583"/>
                    </a:lnTo>
                  </a:path>
                </a:pathLst>
              </a:custGeom>
              <a:noFill/>
              <a:ln w="12700" cap="flat">
                <a:solidFill>
                  <a:srgbClr val="659FD5"/>
                </a:solidFill>
                <a:prstDash val="solid"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 algn="ctr">
                  <a:spcBef>
                    <a:spcPts val="0"/>
                  </a:spcBef>
                  <a:defRPr sz="2600" b="0">
                    <a:solidFill>
                      <a:srgbClr val="000000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</p:grpSp>
      </p:grpSp>
      <p:grpSp>
        <p:nvGrpSpPr>
          <p:cNvPr id="435" name="Group"/>
          <p:cNvGrpSpPr/>
          <p:nvPr/>
        </p:nvGrpSpPr>
        <p:grpSpPr>
          <a:xfrm>
            <a:off x="11781384" y="8382717"/>
            <a:ext cx="444501" cy="444501"/>
            <a:chOff x="0" y="0"/>
            <a:chExt cx="444500" cy="444500"/>
          </a:xfrm>
        </p:grpSpPr>
        <p:sp>
          <p:nvSpPr>
            <p:cNvPr id="421" name="Circle"/>
            <p:cNvSpPr/>
            <p:nvPr/>
          </p:nvSpPr>
          <p:spPr>
            <a:xfrm>
              <a:off x="0" y="0"/>
              <a:ext cx="444500" cy="444500"/>
            </a:xfrm>
            <a:prstGeom prst="ellipse">
              <a:avLst/>
            </a:prstGeom>
            <a:noFill/>
            <a:ln w="6350" cap="flat">
              <a:solidFill>
                <a:srgbClr val="DCDEE0"/>
              </a:solidFill>
              <a:prstDash val="solid"/>
              <a:miter lim="400000"/>
            </a:ln>
            <a:effectLst/>
          </p:spPr>
          <p:txBody>
            <a:bodyPr wrap="square" lIns="54570" tIns="54570" rIns="54570" bIns="54570" numCol="1" anchor="ctr">
              <a:noAutofit/>
            </a:bodyPr>
            <a:lstStyle/>
            <a:p>
              <a:pPr>
                <a:lnSpc>
                  <a:spcPct val="80000"/>
                </a:lnSpc>
                <a:spcBef>
                  <a:spcPts val="0"/>
                </a:spcBef>
                <a:defRPr b="0">
                  <a:solidFill>
                    <a:srgbClr val="000000"/>
                  </a:solidFill>
                </a:defRPr>
              </a:pPr>
              <a:endParaRPr/>
            </a:p>
          </p:txBody>
        </p:sp>
        <p:grpSp>
          <p:nvGrpSpPr>
            <p:cNvPr id="430" name="Group"/>
            <p:cNvGrpSpPr/>
            <p:nvPr/>
          </p:nvGrpSpPr>
          <p:grpSpPr>
            <a:xfrm>
              <a:off x="3414" y="360"/>
              <a:ext cx="440827" cy="440827"/>
              <a:chOff x="0" y="0"/>
              <a:chExt cx="440825" cy="440825"/>
            </a:xfrm>
          </p:grpSpPr>
          <p:sp>
            <p:nvSpPr>
              <p:cNvPr id="422" name="Circle"/>
              <p:cNvSpPr/>
              <p:nvPr/>
            </p:nvSpPr>
            <p:spPr>
              <a:xfrm>
                <a:off x="41035" y="44089"/>
                <a:ext cx="355601" cy="355601"/>
              </a:xfrm>
              <a:prstGeom prst="ellipse">
                <a:avLst/>
              </a:prstGeom>
              <a:noFill/>
              <a:ln w="3175" cap="flat">
                <a:solidFill>
                  <a:srgbClr val="DCDEE0"/>
                </a:solidFill>
                <a:prstDash val="solid"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423" name="Circle"/>
              <p:cNvSpPr/>
              <p:nvPr/>
            </p:nvSpPr>
            <p:spPr>
              <a:xfrm>
                <a:off x="85485" y="88539"/>
                <a:ext cx="266701" cy="266701"/>
              </a:xfrm>
              <a:prstGeom prst="ellipse">
                <a:avLst/>
              </a:prstGeom>
              <a:noFill/>
              <a:ln w="3175" cap="flat">
                <a:solidFill>
                  <a:srgbClr val="DCDEE0"/>
                </a:solidFill>
                <a:prstDash val="solid"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424" name="Circle"/>
              <p:cNvSpPr/>
              <p:nvPr/>
            </p:nvSpPr>
            <p:spPr>
              <a:xfrm>
                <a:off x="129935" y="132989"/>
                <a:ext cx="177801" cy="177801"/>
              </a:xfrm>
              <a:prstGeom prst="ellipse">
                <a:avLst/>
              </a:prstGeom>
              <a:noFill/>
              <a:ln w="3175" cap="flat">
                <a:solidFill>
                  <a:srgbClr val="DCDEE0"/>
                </a:solidFill>
                <a:prstDash val="solid"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425" name="Circle"/>
              <p:cNvSpPr/>
              <p:nvPr/>
            </p:nvSpPr>
            <p:spPr>
              <a:xfrm>
                <a:off x="174385" y="177439"/>
                <a:ext cx="88901" cy="88901"/>
              </a:xfrm>
              <a:prstGeom prst="ellipse">
                <a:avLst/>
              </a:prstGeom>
              <a:noFill/>
              <a:ln w="3175" cap="flat">
                <a:solidFill>
                  <a:srgbClr val="DCDEE0"/>
                </a:solidFill>
                <a:prstDash val="solid"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426" name="Line"/>
              <p:cNvSpPr/>
              <p:nvPr/>
            </p:nvSpPr>
            <p:spPr>
              <a:xfrm>
                <a:off x="0" y="220412"/>
                <a:ext cx="440826" cy="1"/>
              </a:xfrm>
              <a:prstGeom prst="line">
                <a:avLst/>
              </a:prstGeom>
              <a:noFill/>
              <a:ln w="3175" cap="flat">
                <a:solidFill>
                  <a:srgbClr val="DCDEE0"/>
                </a:solidFill>
                <a:prstDash val="solid"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 algn="ctr">
                  <a:spcBef>
                    <a:spcPts val="0"/>
                  </a:spcBef>
                  <a:defRPr sz="2600" b="0">
                    <a:solidFill>
                      <a:srgbClr val="000000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  <p:sp>
            <p:nvSpPr>
              <p:cNvPr id="427" name="Line"/>
              <p:cNvSpPr/>
              <p:nvPr/>
            </p:nvSpPr>
            <p:spPr>
              <a:xfrm flipV="1">
                <a:off x="220412" y="0"/>
                <a:ext cx="1" cy="440826"/>
              </a:xfrm>
              <a:prstGeom prst="line">
                <a:avLst/>
              </a:prstGeom>
              <a:noFill/>
              <a:ln w="3175" cap="flat">
                <a:solidFill>
                  <a:srgbClr val="DCDEE0"/>
                </a:solidFill>
                <a:prstDash val="solid"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 algn="ctr">
                  <a:spcBef>
                    <a:spcPts val="0"/>
                  </a:spcBef>
                  <a:defRPr sz="2600" b="0">
                    <a:solidFill>
                      <a:srgbClr val="000000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  <p:sp>
            <p:nvSpPr>
              <p:cNvPr id="428" name="Line"/>
              <p:cNvSpPr/>
              <p:nvPr/>
            </p:nvSpPr>
            <p:spPr>
              <a:xfrm flipV="1">
                <a:off x="61179" y="64557"/>
                <a:ext cx="311712" cy="311712"/>
              </a:xfrm>
              <a:prstGeom prst="line">
                <a:avLst/>
              </a:prstGeom>
              <a:noFill/>
              <a:ln w="3175" cap="flat">
                <a:solidFill>
                  <a:srgbClr val="DCDEE0"/>
                </a:solidFill>
                <a:prstDash val="solid"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 algn="ctr">
                  <a:spcBef>
                    <a:spcPts val="0"/>
                  </a:spcBef>
                  <a:defRPr sz="2600" b="0">
                    <a:solidFill>
                      <a:srgbClr val="000000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  <p:sp>
            <p:nvSpPr>
              <p:cNvPr id="429" name="Line"/>
              <p:cNvSpPr/>
              <p:nvPr/>
            </p:nvSpPr>
            <p:spPr>
              <a:xfrm flipH="1" flipV="1">
                <a:off x="61179" y="65238"/>
                <a:ext cx="311712" cy="311712"/>
              </a:xfrm>
              <a:prstGeom prst="line">
                <a:avLst/>
              </a:prstGeom>
              <a:noFill/>
              <a:ln w="3175" cap="flat">
                <a:solidFill>
                  <a:srgbClr val="DCDEE0"/>
                </a:solidFill>
                <a:prstDash val="solid"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 algn="ctr">
                  <a:spcBef>
                    <a:spcPts val="0"/>
                  </a:spcBef>
                  <a:defRPr sz="2600" b="0">
                    <a:solidFill>
                      <a:srgbClr val="000000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</p:grpSp>
        <p:sp>
          <p:nvSpPr>
            <p:cNvPr id="431" name="Shape"/>
            <p:cNvSpPr/>
            <p:nvPr/>
          </p:nvSpPr>
          <p:spPr>
            <a:xfrm>
              <a:off x="227410" y="168955"/>
              <a:ext cx="48808" cy="485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22" h="21040" extrusionOk="0">
                  <a:moveTo>
                    <a:pt x="0" y="21040"/>
                  </a:moveTo>
                  <a:lnTo>
                    <a:pt x="338" y="240"/>
                  </a:lnTo>
                  <a:cubicBezTo>
                    <a:pt x="5155" y="-560"/>
                    <a:pt x="10089" y="661"/>
                    <a:pt x="13980" y="3616"/>
                  </a:cubicBezTo>
                  <a:cubicBezTo>
                    <a:pt x="18929" y="7374"/>
                    <a:pt x="21600" y="13416"/>
                    <a:pt x="21052" y="19611"/>
                  </a:cubicBezTo>
                  <a:lnTo>
                    <a:pt x="0" y="21040"/>
                  </a:lnTo>
                  <a:close/>
                </a:path>
              </a:pathLst>
            </a:custGeom>
            <a:solidFill>
              <a:srgbClr val="659FD5"/>
            </a:solidFill>
            <a:ln w="12700" cap="flat">
              <a:noFill/>
              <a:miter lim="400000"/>
            </a:ln>
            <a:effectLst/>
          </p:spPr>
          <p:txBody>
            <a:bodyPr wrap="square" lIns="54570" tIns="54570" rIns="54570" bIns="54570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2600" b="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432" name="Shape"/>
            <p:cNvSpPr/>
            <p:nvPr/>
          </p:nvSpPr>
          <p:spPr>
            <a:xfrm rot="5400000">
              <a:off x="232933" y="218845"/>
              <a:ext cx="86907" cy="864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22" h="21040" extrusionOk="0">
                  <a:moveTo>
                    <a:pt x="0" y="21040"/>
                  </a:moveTo>
                  <a:lnTo>
                    <a:pt x="338" y="240"/>
                  </a:lnTo>
                  <a:cubicBezTo>
                    <a:pt x="5155" y="-560"/>
                    <a:pt x="10089" y="661"/>
                    <a:pt x="13980" y="3616"/>
                  </a:cubicBezTo>
                  <a:cubicBezTo>
                    <a:pt x="18929" y="7374"/>
                    <a:pt x="21600" y="13416"/>
                    <a:pt x="21052" y="19611"/>
                  </a:cubicBezTo>
                  <a:lnTo>
                    <a:pt x="0" y="21040"/>
                  </a:lnTo>
                  <a:close/>
                </a:path>
              </a:pathLst>
            </a:custGeom>
            <a:solidFill>
              <a:srgbClr val="659FD5"/>
            </a:solidFill>
            <a:ln w="12700" cap="flat">
              <a:noFill/>
              <a:miter lim="400000"/>
            </a:ln>
            <a:effectLst/>
          </p:spPr>
          <p:txBody>
            <a:bodyPr wrap="square" lIns="54570" tIns="54570" rIns="54570" bIns="54570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2600" b="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433" name="Shape"/>
            <p:cNvSpPr/>
            <p:nvPr/>
          </p:nvSpPr>
          <p:spPr>
            <a:xfrm rot="10800000">
              <a:off x="97397" y="218996"/>
              <a:ext cx="127001" cy="1263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22" h="21040" extrusionOk="0">
                  <a:moveTo>
                    <a:pt x="0" y="21040"/>
                  </a:moveTo>
                  <a:lnTo>
                    <a:pt x="338" y="240"/>
                  </a:lnTo>
                  <a:cubicBezTo>
                    <a:pt x="5155" y="-560"/>
                    <a:pt x="10089" y="661"/>
                    <a:pt x="13980" y="3616"/>
                  </a:cubicBezTo>
                  <a:cubicBezTo>
                    <a:pt x="18929" y="7374"/>
                    <a:pt x="21600" y="13416"/>
                    <a:pt x="21052" y="19611"/>
                  </a:cubicBezTo>
                  <a:lnTo>
                    <a:pt x="0" y="21040"/>
                  </a:lnTo>
                  <a:close/>
                </a:path>
              </a:pathLst>
            </a:custGeom>
            <a:solidFill>
              <a:srgbClr val="659FD5"/>
            </a:solidFill>
            <a:ln w="12700" cap="flat">
              <a:noFill/>
              <a:miter lim="400000"/>
            </a:ln>
            <a:effectLst/>
          </p:spPr>
          <p:txBody>
            <a:bodyPr wrap="square" lIns="54570" tIns="54570" rIns="54570" bIns="54570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2600" b="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434" name="Shape"/>
            <p:cNvSpPr/>
            <p:nvPr/>
          </p:nvSpPr>
          <p:spPr>
            <a:xfrm rot="16200000">
              <a:off x="52015" y="42261"/>
              <a:ext cx="172477" cy="1715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22" h="21040" extrusionOk="0">
                  <a:moveTo>
                    <a:pt x="0" y="21040"/>
                  </a:moveTo>
                  <a:lnTo>
                    <a:pt x="338" y="240"/>
                  </a:lnTo>
                  <a:cubicBezTo>
                    <a:pt x="5155" y="-560"/>
                    <a:pt x="10089" y="661"/>
                    <a:pt x="13980" y="3616"/>
                  </a:cubicBezTo>
                  <a:cubicBezTo>
                    <a:pt x="18929" y="7374"/>
                    <a:pt x="21600" y="13416"/>
                    <a:pt x="21052" y="19611"/>
                  </a:cubicBezTo>
                  <a:lnTo>
                    <a:pt x="0" y="21040"/>
                  </a:lnTo>
                  <a:close/>
                </a:path>
              </a:pathLst>
            </a:custGeom>
            <a:solidFill>
              <a:srgbClr val="659FD5"/>
            </a:solidFill>
            <a:ln w="12700" cap="flat">
              <a:noFill/>
              <a:miter lim="400000"/>
            </a:ln>
            <a:effectLst/>
          </p:spPr>
          <p:txBody>
            <a:bodyPr wrap="square" lIns="54570" tIns="54570" rIns="54570" bIns="54570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2600" b="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</p:grpSp>
      <p:grpSp>
        <p:nvGrpSpPr>
          <p:cNvPr id="441" name="Group"/>
          <p:cNvGrpSpPr/>
          <p:nvPr/>
        </p:nvGrpSpPr>
        <p:grpSpPr>
          <a:xfrm>
            <a:off x="11224224" y="8380695"/>
            <a:ext cx="448425" cy="448545"/>
            <a:chOff x="0" y="0"/>
            <a:chExt cx="448424" cy="448544"/>
          </a:xfrm>
        </p:grpSpPr>
        <p:pic>
          <p:nvPicPr>
            <p:cNvPr id="436" name="Image" descr="Image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0" y="0"/>
              <a:ext cx="448425" cy="44854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37" name="Rectangle"/>
            <p:cNvSpPr/>
            <p:nvPr/>
          </p:nvSpPr>
          <p:spPr>
            <a:xfrm>
              <a:off x="10653" y="391393"/>
              <a:ext cx="76201" cy="57151"/>
            </a:xfrm>
            <a:prstGeom prst="rect">
              <a:avLst/>
            </a:prstGeom>
            <a:solidFill>
              <a:srgbClr val="659FD5"/>
            </a:solidFill>
            <a:ln w="12700" cap="flat">
              <a:noFill/>
              <a:miter lim="400000"/>
            </a:ln>
            <a:effectLst/>
          </p:spPr>
          <p:txBody>
            <a:bodyPr wrap="square" lIns="54570" tIns="54570" rIns="54570" bIns="54570" numCol="1" anchor="ctr">
              <a:noAutofit/>
            </a:bodyPr>
            <a:lstStyle/>
            <a:p>
              <a:pPr>
                <a:lnSpc>
                  <a:spcPct val="80000"/>
                </a:lnSpc>
                <a:spcBef>
                  <a:spcPts val="0"/>
                </a:spcBef>
                <a:defRPr b="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438" name="Rectangle"/>
            <p:cNvSpPr/>
            <p:nvPr/>
          </p:nvSpPr>
          <p:spPr>
            <a:xfrm>
              <a:off x="123301" y="349982"/>
              <a:ext cx="76201" cy="98562"/>
            </a:xfrm>
            <a:prstGeom prst="rect">
              <a:avLst/>
            </a:prstGeom>
            <a:solidFill>
              <a:srgbClr val="659FD5"/>
            </a:solidFill>
            <a:ln w="12700" cap="flat">
              <a:noFill/>
              <a:miter lim="400000"/>
            </a:ln>
            <a:effectLst/>
          </p:spPr>
          <p:txBody>
            <a:bodyPr wrap="square" lIns="54570" tIns="54570" rIns="54570" bIns="54570" numCol="1" anchor="ctr">
              <a:noAutofit/>
            </a:bodyPr>
            <a:lstStyle/>
            <a:p>
              <a:pPr>
                <a:lnSpc>
                  <a:spcPct val="80000"/>
                </a:lnSpc>
                <a:spcBef>
                  <a:spcPts val="0"/>
                </a:spcBef>
                <a:defRPr b="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439" name="Rectangle"/>
            <p:cNvSpPr/>
            <p:nvPr/>
          </p:nvSpPr>
          <p:spPr>
            <a:xfrm>
              <a:off x="235948" y="266307"/>
              <a:ext cx="76201" cy="182238"/>
            </a:xfrm>
            <a:prstGeom prst="rect">
              <a:avLst/>
            </a:prstGeom>
            <a:solidFill>
              <a:srgbClr val="659FD5"/>
            </a:solidFill>
            <a:ln w="12700" cap="flat">
              <a:noFill/>
              <a:miter lim="400000"/>
            </a:ln>
            <a:effectLst/>
          </p:spPr>
          <p:txBody>
            <a:bodyPr wrap="square" lIns="54570" tIns="54570" rIns="54570" bIns="54570" numCol="1" anchor="ctr">
              <a:noAutofit/>
            </a:bodyPr>
            <a:lstStyle/>
            <a:p>
              <a:pPr>
                <a:lnSpc>
                  <a:spcPct val="80000"/>
                </a:lnSpc>
                <a:spcBef>
                  <a:spcPts val="0"/>
                </a:spcBef>
                <a:defRPr b="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440" name="Rectangle"/>
            <p:cNvSpPr/>
            <p:nvPr/>
          </p:nvSpPr>
          <p:spPr>
            <a:xfrm>
              <a:off x="348596" y="122911"/>
              <a:ext cx="76201" cy="325633"/>
            </a:xfrm>
            <a:prstGeom prst="rect">
              <a:avLst/>
            </a:prstGeom>
            <a:solidFill>
              <a:srgbClr val="659FD5"/>
            </a:solidFill>
            <a:ln w="12700" cap="flat">
              <a:noFill/>
              <a:miter lim="400000"/>
            </a:ln>
            <a:effectLst/>
          </p:spPr>
          <p:txBody>
            <a:bodyPr wrap="square" lIns="54570" tIns="54570" rIns="54570" bIns="54570" numCol="1" anchor="ctr">
              <a:noAutofit/>
            </a:bodyPr>
            <a:lstStyle/>
            <a:p>
              <a:pPr>
                <a:lnSpc>
                  <a:spcPct val="80000"/>
                </a:lnSpc>
                <a:spcBef>
                  <a:spcPts val="0"/>
                </a:spcBef>
                <a:defRPr b="0">
                  <a:solidFill>
                    <a:srgbClr val="000000"/>
                  </a:solidFill>
                </a:defRPr>
              </a:pPr>
              <a:endParaRPr/>
            </a:p>
          </p:txBody>
        </p:sp>
      </p:grpSp>
      <p:grpSp>
        <p:nvGrpSpPr>
          <p:cNvPr id="444" name="Group"/>
          <p:cNvGrpSpPr/>
          <p:nvPr/>
        </p:nvGrpSpPr>
        <p:grpSpPr>
          <a:xfrm>
            <a:off x="10113826" y="8380696"/>
            <a:ext cx="448425" cy="448544"/>
            <a:chOff x="0" y="0"/>
            <a:chExt cx="448424" cy="448543"/>
          </a:xfrm>
        </p:grpSpPr>
        <p:pic>
          <p:nvPicPr>
            <p:cNvPr id="442" name="Image" descr="Image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0" y="0"/>
              <a:ext cx="448425" cy="44854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43" name="Line"/>
            <p:cNvSpPr/>
            <p:nvPr/>
          </p:nvSpPr>
          <p:spPr>
            <a:xfrm>
              <a:off x="2587" y="92697"/>
              <a:ext cx="444185" cy="2756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04" y="20087"/>
                  </a:lnTo>
                  <a:lnTo>
                    <a:pt x="3587" y="18508"/>
                  </a:lnTo>
                  <a:lnTo>
                    <a:pt x="4599" y="16206"/>
                  </a:lnTo>
                  <a:cubicBezTo>
                    <a:pt x="4736" y="15881"/>
                    <a:pt x="4874" y="15555"/>
                    <a:pt x="5011" y="15230"/>
                  </a:cubicBezTo>
                  <a:cubicBezTo>
                    <a:pt x="5148" y="14905"/>
                    <a:pt x="5286" y="14579"/>
                    <a:pt x="5423" y="14254"/>
                  </a:cubicBezTo>
                  <a:cubicBezTo>
                    <a:pt x="5593" y="14819"/>
                    <a:pt x="5762" y="15384"/>
                    <a:pt x="5932" y="15948"/>
                  </a:cubicBezTo>
                  <a:cubicBezTo>
                    <a:pt x="6102" y="16513"/>
                    <a:pt x="6272" y="17078"/>
                    <a:pt x="6442" y="17643"/>
                  </a:cubicBezTo>
                  <a:lnTo>
                    <a:pt x="8078" y="16008"/>
                  </a:lnTo>
                  <a:lnTo>
                    <a:pt x="9272" y="13609"/>
                  </a:lnTo>
                  <a:lnTo>
                    <a:pt x="10499" y="9377"/>
                  </a:lnTo>
                  <a:lnTo>
                    <a:pt x="12208" y="11732"/>
                  </a:lnTo>
                  <a:lnTo>
                    <a:pt x="13281" y="8587"/>
                  </a:lnTo>
                  <a:lnTo>
                    <a:pt x="14507" y="4200"/>
                  </a:lnTo>
                  <a:lnTo>
                    <a:pt x="15513" y="0"/>
                  </a:lnTo>
                  <a:lnTo>
                    <a:pt x="16848" y="4930"/>
                  </a:lnTo>
                  <a:lnTo>
                    <a:pt x="18336" y="3993"/>
                  </a:lnTo>
                  <a:lnTo>
                    <a:pt x="19783" y="9080"/>
                  </a:lnTo>
                  <a:lnTo>
                    <a:pt x="21600" y="13583"/>
                  </a:lnTo>
                </a:path>
              </a:pathLst>
            </a:custGeom>
            <a:noFill/>
            <a:ln w="12700" cap="flat">
              <a:solidFill>
                <a:srgbClr val="659FD5"/>
              </a:solidFill>
              <a:prstDash val="solid"/>
              <a:miter lim="400000"/>
            </a:ln>
            <a:effectLst/>
          </p:spPr>
          <p:txBody>
            <a:bodyPr wrap="square" lIns="54570" tIns="54570" rIns="54570" bIns="54570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2600" b="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</p:grpSp>
      <p:grpSp>
        <p:nvGrpSpPr>
          <p:cNvPr id="447" name="Group"/>
          <p:cNvGrpSpPr/>
          <p:nvPr/>
        </p:nvGrpSpPr>
        <p:grpSpPr>
          <a:xfrm>
            <a:off x="10669024" y="8380696"/>
            <a:ext cx="448425" cy="448544"/>
            <a:chOff x="0" y="0"/>
            <a:chExt cx="448424" cy="448543"/>
          </a:xfrm>
        </p:grpSpPr>
        <p:pic>
          <p:nvPicPr>
            <p:cNvPr id="445" name="Image" descr="Image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0" y="0"/>
              <a:ext cx="448425" cy="44854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46" name="Shape"/>
            <p:cNvSpPr/>
            <p:nvPr/>
          </p:nvSpPr>
          <p:spPr>
            <a:xfrm>
              <a:off x="1068" y="85005"/>
              <a:ext cx="446288" cy="3619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6494"/>
                  </a:moveTo>
                  <a:lnTo>
                    <a:pt x="2100" y="15338"/>
                  </a:lnTo>
                  <a:lnTo>
                    <a:pt x="3580" y="14133"/>
                  </a:lnTo>
                  <a:lnTo>
                    <a:pt x="4590" y="12375"/>
                  </a:lnTo>
                  <a:cubicBezTo>
                    <a:pt x="4727" y="12127"/>
                    <a:pt x="4864" y="11878"/>
                    <a:pt x="5001" y="11630"/>
                  </a:cubicBezTo>
                  <a:cubicBezTo>
                    <a:pt x="5138" y="11381"/>
                    <a:pt x="5276" y="11133"/>
                    <a:pt x="5413" y="10884"/>
                  </a:cubicBezTo>
                  <a:cubicBezTo>
                    <a:pt x="5582" y="11316"/>
                    <a:pt x="5751" y="11747"/>
                    <a:pt x="5921" y="12178"/>
                  </a:cubicBezTo>
                  <a:cubicBezTo>
                    <a:pt x="6090" y="12610"/>
                    <a:pt x="6260" y="13041"/>
                    <a:pt x="6429" y="13472"/>
                  </a:cubicBezTo>
                  <a:lnTo>
                    <a:pt x="8062" y="12224"/>
                  </a:lnTo>
                  <a:lnTo>
                    <a:pt x="9255" y="10392"/>
                  </a:lnTo>
                  <a:lnTo>
                    <a:pt x="10479" y="7160"/>
                  </a:lnTo>
                  <a:lnTo>
                    <a:pt x="12185" y="8959"/>
                  </a:lnTo>
                  <a:lnTo>
                    <a:pt x="13256" y="6557"/>
                  </a:lnTo>
                  <a:lnTo>
                    <a:pt x="14480" y="3207"/>
                  </a:lnTo>
                  <a:lnTo>
                    <a:pt x="15484" y="0"/>
                  </a:lnTo>
                  <a:lnTo>
                    <a:pt x="16816" y="3764"/>
                  </a:lnTo>
                  <a:lnTo>
                    <a:pt x="18301" y="3049"/>
                  </a:lnTo>
                  <a:lnTo>
                    <a:pt x="19746" y="6934"/>
                  </a:lnTo>
                  <a:lnTo>
                    <a:pt x="21600" y="10679"/>
                  </a:lnTo>
                  <a:lnTo>
                    <a:pt x="21458" y="21600"/>
                  </a:lnTo>
                  <a:lnTo>
                    <a:pt x="118" y="21508"/>
                  </a:lnTo>
                  <a:lnTo>
                    <a:pt x="0" y="16494"/>
                  </a:lnTo>
                  <a:close/>
                </a:path>
              </a:pathLst>
            </a:custGeom>
            <a:solidFill>
              <a:srgbClr val="659FD5"/>
            </a:solidFill>
            <a:ln w="12700" cap="flat">
              <a:noFill/>
              <a:miter lim="400000"/>
            </a:ln>
            <a:effectLst/>
          </p:spPr>
          <p:txBody>
            <a:bodyPr wrap="square" lIns="54570" tIns="54570" rIns="54570" bIns="54570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2600" b="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</p:grpSp>
      <p:pic>
        <p:nvPicPr>
          <p:cNvPr id="448" name="rstudio.png" descr="rstudio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294644" y="195549"/>
            <a:ext cx="1386697" cy="16071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6" name="Group"/>
          <p:cNvGrpSpPr/>
          <p:nvPr/>
        </p:nvGrpSpPr>
        <p:grpSpPr>
          <a:xfrm>
            <a:off x="8369105" y="-1013161"/>
            <a:ext cx="6159575" cy="3553962"/>
            <a:chOff x="0" y="51032"/>
            <a:chExt cx="6159573" cy="3553961"/>
          </a:xfrm>
        </p:grpSpPr>
        <p:grpSp>
          <p:nvGrpSpPr>
            <p:cNvPr id="143" name="Group"/>
            <p:cNvGrpSpPr/>
            <p:nvPr/>
          </p:nvGrpSpPr>
          <p:grpSpPr>
            <a:xfrm>
              <a:off x="24975" y="51032"/>
              <a:ext cx="6134599" cy="2980091"/>
              <a:chOff x="0" y="51032"/>
              <a:chExt cx="6134598" cy="2980090"/>
            </a:xfrm>
          </p:grpSpPr>
          <p:sp>
            <p:nvSpPr>
              <p:cNvPr id="128" name="Triangle"/>
              <p:cNvSpPr/>
              <p:nvPr/>
            </p:nvSpPr>
            <p:spPr>
              <a:xfrm rot="1800000">
                <a:off x="1177377" y="304285"/>
                <a:ext cx="1319509" cy="1143860"/>
              </a:xfrm>
              <a:prstGeom prst="triangle">
                <a:avLst/>
              </a:prstGeom>
              <a:solidFill>
                <a:srgbClr val="DEDFE0"/>
              </a:solidFill>
              <a:ln w="3175" cap="flat">
                <a:solidFill>
                  <a:srgbClr val="DEDFE0"/>
                </a:solidFill>
                <a:prstDash val="solid"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29" name="Circle"/>
              <p:cNvSpPr/>
              <p:nvPr/>
            </p:nvSpPr>
            <p:spPr>
              <a:xfrm flipH="1">
                <a:off x="1550782" y="838357"/>
                <a:ext cx="422090" cy="422090"/>
              </a:xfrm>
              <a:prstGeom prst="ellipse">
                <a:avLst/>
              </a:prstGeom>
              <a:solidFill>
                <a:srgbClr val="EFEFF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30" name="Circle"/>
              <p:cNvSpPr/>
              <p:nvPr/>
            </p:nvSpPr>
            <p:spPr>
              <a:xfrm flipH="1">
                <a:off x="0" y="819778"/>
                <a:ext cx="422089" cy="422090"/>
              </a:xfrm>
              <a:prstGeom prst="ellipse">
                <a:avLst/>
              </a:prstGeom>
              <a:solidFill>
                <a:srgbClr val="DEDFE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31" name="Triangle"/>
              <p:cNvSpPr/>
              <p:nvPr/>
            </p:nvSpPr>
            <p:spPr>
              <a:xfrm rot="19800000">
                <a:off x="2896973" y="973389"/>
                <a:ext cx="1319509" cy="1143860"/>
              </a:xfrm>
              <a:prstGeom prst="triangle">
                <a:avLst/>
              </a:prstGeom>
              <a:solidFill>
                <a:srgbClr val="EFEFF0"/>
              </a:solidFill>
              <a:ln w="6350" cap="flat">
                <a:solidFill>
                  <a:srgbClr val="EFEFF0"/>
                </a:solidFill>
                <a:prstDash val="solid"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32" name="Triangle"/>
              <p:cNvSpPr/>
              <p:nvPr/>
            </p:nvSpPr>
            <p:spPr>
              <a:xfrm rot="1800000">
                <a:off x="3470359" y="1634009"/>
                <a:ext cx="1319509" cy="1143861"/>
              </a:xfrm>
              <a:prstGeom prst="triangle">
                <a:avLst/>
              </a:prstGeom>
              <a:solidFill>
                <a:srgbClr val="DEDFE0"/>
              </a:solidFill>
              <a:ln w="6350" cap="flat">
                <a:solidFill>
                  <a:srgbClr val="DEDFE0"/>
                </a:solidFill>
                <a:prstDash val="solid"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33" name="Circle"/>
              <p:cNvSpPr/>
              <p:nvPr/>
            </p:nvSpPr>
            <p:spPr>
              <a:xfrm flipH="1">
                <a:off x="3461021" y="1507461"/>
                <a:ext cx="422090" cy="422090"/>
              </a:xfrm>
              <a:prstGeom prst="ellipse">
                <a:avLst/>
              </a:prstGeom>
              <a:solidFill>
                <a:srgbClr val="DEDFE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34" name="Circle"/>
              <p:cNvSpPr/>
              <p:nvPr/>
            </p:nvSpPr>
            <p:spPr>
              <a:xfrm flipH="1">
                <a:off x="3843763" y="2168082"/>
                <a:ext cx="422090" cy="422090"/>
              </a:xfrm>
              <a:prstGeom prst="ellipse">
                <a:avLst/>
              </a:prstGeom>
              <a:solidFill>
                <a:srgbClr val="EFEFF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35" name="Triangle"/>
              <p:cNvSpPr/>
              <p:nvPr/>
            </p:nvSpPr>
            <p:spPr>
              <a:xfrm rot="1800000">
                <a:off x="3470359" y="312963"/>
                <a:ext cx="1319509" cy="1143861"/>
              </a:xfrm>
              <a:prstGeom prst="triangle">
                <a:avLst/>
              </a:prstGeom>
              <a:solidFill>
                <a:srgbClr val="DEDFE0"/>
              </a:solidFill>
              <a:ln w="6350" cap="flat">
                <a:solidFill>
                  <a:srgbClr val="DEDFE0"/>
                </a:solidFill>
                <a:prstDash val="solid"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36" name="Circle"/>
              <p:cNvSpPr/>
              <p:nvPr/>
            </p:nvSpPr>
            <p:spPr>
              <a:xfrm flipH="1">
                <a:off x="3843763" y="847036"/>
                <a:ext cx="422090" cy="422090"/>
              </a:xfrm>
              <a:prstGeom prst="ellipse">
                <a:avLst/>
              </a:prstGeom>
              <a:solidFill>
                <a:srgbClr val="EFEFF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37" name="Triangle"/>
              <p:cNvSpPr/>
              <p:nvPr/>
            </p:nvSpPr>
            <p:spPr>
              <a:xfrm rot="19800000">
                <a:off x="4044130" y="318647"/>
                <a:ext cx="1319509" cy="1143861"/>
              </a:xfrm>
              <a:prstGeom prst="triangle">
                <a:avLst/>
              </a:prstGeom>
              <a:solidFill>
                <a:srgbClr val="EFEFF0"/>
              </a:solidFill>
              <a:ln w="6350" cap="flat">
                <a:solidFill>
                  <a:srgbClr val="EFEFF0"/>
                </a:solidFill>
                <a:prstDash val="solid"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38" name="Circle"/>
              <p:cNvSpPr/>
              <p:nvPr/>
            </p:nvSpPr>
            <p:spPr>
              <a:xfrm flipH="1">
                <a:off x="4608178" y="852720"/>
                <a:ext cx="422090" cy="422090"/>
              </a:xfrm>
              <a:prstGeom prst="ellipse">
                <a:avLst/>
              </a:prstGeom>
              <a:solidFill>
                <a:srgbClr val="DEDFE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39" name="Triangle"/>
              <p:cNvSpPr/>
              <p:nvPr/>
            </p:nvSpPr>
            <p:spPr>
              <a:xfrm rot="1800000">
                <a:off x="4617515" y="979268"/>
                <a:ext cx="1319509" cy="1143861"/>
              </a:xfrm>
              <a:prstGeom prst="triangle">
                <a:avLst/>
              </a:prstGeom>
              <a:solidFill>
                <a:srgbClr val="DEDFE0"/>
              </a:solidFill>
              <a:ln w="6350" cap="flat">
                <a:solidFill>
                  <a:srgbClr val="DEDFE0"/>
                </a:solidFill>
                <a:prstDash val="solid"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40" name="Circle"/>
              <p:cNvSpPr/>
              <p:nvPr/>
            </p:nvSpPr>
            <p:spPr>
              <a:xfrm flipH="1">
                <a:off x="4990920" y="1513341"/>
                <a:ext cx="422090" cy="422090"/>
              </a:xfrm>
              <a:prstGeom prst="ellipse">
                <a:avLst/>
              </a:prstGeom>
              <a:solidFill>
                <a:srgbClr val="EFEFF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41" name="Triangle"/>
              <p:cNvSpPr/>
              <p:nvPr/>
            </p:nvSpPr>
            <p:spPr>
              <a:xfrm rot="19800000">
                <a:off x="1751148" y="309969"/>
                <a:ext cx="1319510" cy="1143860"/>
              </a:xfrm>
              <a:prstGeom prst="triangle">
                <a:avLst/>
              </a:prstGeom>
              <a:solidFill>
                <a:srgbClr val="EFEFF0"/>
              </a:solidFill>
              <a:ln w="6350" cap="flat">
                <a:solidFill>
                  <a:srgbClr val="EFEFF0"/>
                </a:solidFill>
                <a:prstDash val="solid"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42" name="Circle"/>
              <p:cNvSpPr/>
              <p:nvPr/>
            </p:nvSpPr>
            <p:spPr>
              <a:xfrm flipH="1">
                <a:off x="2315196" y="844041"/>
                <a:ext cx="422090" cy="422090"/>
              </a:xfrm>
              <a:prstGeom prst="ellipse">
                <a:avLst/>
              </a:prstGeom>
              <a:solidFill>
                <a:srgbClr val="DEDFE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</p:grpSp>
        <p:sp>
          <p:nvSpPr>
            <p:cNvPr id="144" name="Rectangle"/>
            <p:cNvSpPr/>
            <p:nvPr/>
          </p:nvSpPr>
          <p:spPr>
            <a:xfrm>
              <a:off x="1682" y="1038072"/>
              <a:ext cx="5593304" cy="2566922"/>
            </a:xfrm>
            <a:prstGeom prst="rect">
              <a:avLst/>
            </a:prstGeom>
            <a:gradFill flip="none" rotWithShape="1">
              <a:gsLst>
                <a:gs pos="0">
                  <a:srgbClr val="FFFFFF">
                    <a:alpha val="0"/>
                  </a:srgbClr>
                </a:gs>
                <a:gs pos="20382">
                  <a:srgbClr val="FFFFFF">
                    <a:alpha val="45796"/>
                  </a:srgbClr>
                </a:gs>
                <a:gs pos="35803">
                  <a:srgbClr val="FFFFFF">
                    <a:alpha val="72898"/>
                  </a:srgbClr>
                </a:gs>
                <a:gs pos="55434">
                  <a:srgbClr val="FFFFFF"/>
                </a:gs>
              </a:gsLst>
              <a:path path="shape">
                <a:fillToRect l="49659" t="-26178" r="50340" b="126178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54570" tIns="54570" rIns="54570" bIns="54570" numCol="1" anchor="ctr">
              <a:noAutofit/>
            </a:bodyPr>
            <a:lstStyle/>
            <a:p>
              <a:pPr>
                <a:lnSpc>
                  <a:spcPct val="80000"/>
                </a:lnSpc>
                <a:spcBef>
                  <a:spcPts val="0"/>
                </a:spcBef>
                <a:defRPr b="0">
                  <a:solidFill>
                    <a:srgbClr val="000000"/>
                  </a:solidFill>
                </a:defRPr>
              </a:pPr>
              <a:endParaRPr/>
            </a:p>
          </p:txBody>
        </p:sp>
        <p:pic>
          <p:nvPicPr>
            <p:cNvPr id="145" name="Image" descr="Image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379670"/>
              <a:ext cx="5603816" cy="299296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47" name="Line"/>
          <p:cNvSpPr/>
          <p:nvPr/>
        </p:nvSpPr>
        <p:spPr>
          <a:xfrm>
            <a:off x="241300" y="10337513"/>
            <a:ext cx="13434202" cy="1"/>
          </a:xfrm>
          <a:prstGeom prst="line">
            <a:avLst/>
          </a:prstGeom>
          <a:ln w="12700">
            <a:solidFill>
              <a:srgbClr val="E4E4E3"/>
            </a:solidFill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49" name="Basics"/>
          <p:cNvSpPr txBox="1"/>
          <p:nvPr/>
        </p:nvSpPr>
        <p:spPr>
          <a:xfrm>
            <a:off x="282688" y="1219199"/>
            <a:ext cx="873761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>
              <a:lnSpc>
                <a:spcPct val="80000"/>
              </a:lnSpc>
              <a:spcBef>
                <a:spcPts val="0"/>
              </a:spcBef>
              <a:defRPr sz="2500" b="0">
                <a:solidFill>
                  <a:srgbClr val="628DB5"/>
                </a:solidFill>
              </a:defRPr>
            </a:pPr>
            <a:r>
              <a:rPr dirty="0"/>
              <a:t>Basics</a:t>
            </a:r>
          </a:p>
        </p:txBody>
      </p:sp>
      <p:sp>
        <p:nvSpPr>
          <p:cNvPr id="150" name="Line"/>
          <p:cNvSpPr/>
          <p:nvPr/>
        </p:nvSpPr>
        <p:spPr>
          <a:xfrm>
            <a:off x="344039" y="1217208"/>
            <a:ext cx="3037294" cy="1"/>
          </a:xfrm>
          <a:prstGeom prst="line">
            <a:avLst/>
          </a:prstGeom>
          <a:ln w="3175">
            <a:solidFill>
              <a:srgbClr val="FFF2C5"/>
            </a:solidFill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51" name="Four Column Layout : : CHEAT SHEET"/>
          <p:cNvSpPr txBox="1">
            <a:spLocks noGrp="1"/>
          </p:cNvSpPr>
          <p:nvPr>
            <p:ph type="title"/>
          </p:nvPr>
        </p:nvSpPr>
        <p:spPr>
          <a:xfrm>
            <a:off x="275721" y="361177"/>
            <a:ext cx="10898129" cy="803346"/>
          </a:xfrm>
          <a:prstGeom prst="rect">
            <a:avLst/>
          </a:prstGeom>
        </p:spPr>
        <p:txBody>
          <a:bodyPr lIns="0" tIns="0" rIns="0" bIns="0" anchor="t"/>
          <a:lstStyle/>
          <a:p>
            <a:r>
              <a:rPr lang="fr-FR" dirty="0" err="1"/>
              <a:t>shinydashboardPlus</a:t>
            </a:r>
            <a:r>
              <a:rPr dirty="0"/>
              <a:t>: : </a:t>
            </a:r>
            <a:r>
              <a:rPr sz="3300" dirty="0"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CHEAT SHEET</a:t>
            </a:r>
            <a:r>
              <a:rPr dirty="0"/>
              <a:t> </a:t>
            </a:r>
          </a:p>
        </p:txBody>
      </p:sp>
      <p:sp>
        <p:nvSpPr>
          <p:cNvPr id="152" name="RStudio® is a trademark of RStudio, Inc.  •  CC BY SA Your Name •  your@email.com  •  844-448-1212 • your.website.com •  Learn more at webpage or vignette   •  package version  0.5.0 •  Updated: 2017-01"/>
          <p:cNvSpPr txBox="1"/>
          <p:nvPr/>
        </p:nvSpPr>
        <p:spPr>
          <a:xfrm>
            <a:off x="2353572" y="10340910"/>
            <a:ext cx="11322666" cy="2488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4570" tIns="54570" rIns="54570" bIns="54570" anchor="ctr">
            <a:spAutoFit/>
          </a:bodyPr>
          <a:lstStyle/>
          <a:p>
            <a:pPr algn="r">
              <a:lnSpc>
                <a:spcPct val="90000"/>
              </a:lnSpc>
              <a:spcBef>
                <a:spcPts val="0"/>
              </a:spcBef>
              <a:defRPr sz="900" b="0">
                <a:solidFill>
                  <a:srgbClr val="000000"/>
                </a:solidFill>
              </a:defRPr>
            </a:pPr>
            <a:r>
              <a:t>RStudio® is a trademark of RStudio, Inc.  •  </a:t>
            </a:r>
            <a:r>
              <a:rPr>
                <a:hlinkClick r:id="rId3"/>
              </a:rPr>
              <a:t>CC BY SA</a:t>
            </a:r>
            <a:r>
              <a:t> Your Name •  </a:t>
            </a:r>
            <a:r>
              <a:rPr>
                <a:hlinkClick r:id="rId4"/>
              </a:rPr>
              <a:t>your@email.com</a:t>
            </a:r>
            <a:r>
              <a:t>  •  844-448-1212 • </a:t>
            </a:r>
            <a:r>
              <a:rPr>
                <a:hlinkClick r:id="rId5"/>
              </a:rPr>
              <a:t>your.website.com</a:t>
            </a:r>
            <a:r>
              <a:t> •  Learn more at </a:t>
            </a:r>
            <a:r>
              <a:rPr b="1"/>
              <a:t>webpage or vignette</a:t>
            </a:r>
            <a:r>
              <a:t>   •  package version  0.5.0 •  Updated: 2017-01</a:t>
            </a:r>
          </a:p>
        </p:txBody>
      </p:sp>
      <p:sp>
        <p:nvSpPr>
          <p:cNvPr id="153" name="Line"/>
          <p:cNvSpPr/>
          <p:nvPr/>
        </p:nvSpPr>
        <p:spPr>
          <a:xfrm>
            <a:off x="291339" y="1219200"/>
            <a:ext cx="3079672" cy="0"/>
          </a:xfrm>
          <a:prstGeom prst="line">
            <a:avLst/>
          </a:prstGeom>
          <a:ln w="3175">
            <a:solidFill>
              <a:srgbClr val="767C85"/>
            </a:solidFill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55" name="Thank you for making a new cheatsheet for R! These cheatsheets have an important job:"/>
          <p:cNvSpPr txBox="1"/>
          <p:nvPr/>
        </p:nvSpPr>
        <p:spPr>
          <a:xfrm>
            <a:off x="323328" y="1727200"/>
            <a:ext cx="3116210" cy="8136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 lnSpcReduction="10000"/>
          </a:bodyPr>
          <a:lstStyle/>
          <a:p>
            <a:pPr>
              <a:lnSpc>
                <a:spcPct val="90000"/>
              </a:lnSpc>
              <a:spcBef>
                <a:spcPts val="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b="0">
                <a:solidFill>
                  <a:srgbClr val="000000"/>
                </a:solidFill>
              </a:defRPr>
            </a:pPr>
            <a:r>
              <a:rPr lang="fr-FR" dirty="0" err="1"/>
              <a:t>shinydashboardPlus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an extension for </a:t>
            </a:r>
            <a:r>
              <a:rPr lang="fr-FR" dirty="0" err="1"/>
              <a:t>shinydashboard</a:t>
            </a:r>
            <a:r>
              <a:rPr lang="fr-FR" dirty="0"/>
              <a:t>. </a:t>
            </a:r>
          </a:p>
          <a:p>
            <a:pPr>
              <a:lnSpc>
                <a:spcPct val="90000"/>
              </a:lnSpc>
              <a:spcBef>
                <a:spcPts val="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b="0">
                <a:solidFill>
                  <a:srgbClr val="000000"/>
                </a:solidFill>
              </a:defRPr>
            </a:pPr>
            <a:endParaRPr lang="fr-FR" dirty="0"/>
          </a:p>
          <a:p>
            <a:pPr marL="228600" indent="-228600">
              <a:lnSpc>
                <a:spcPct val="90000"/>
              </a:lnSpc>
              <a:spcBef>
                <a:spcPts val="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buFont typeface="Wingdings" pitchFamily="2" charset="2"/>
              <a:buChar char="§"/>
              <a:defRPr b="0">
                <a:solidFill>
                  <a:srgbClr val="000000"/>
                </a:solidFill>
              </a:defRPr>
            </a:pPr>
            <a:r>
              <a:rPr lang="fr-FR" dirty="0"/>
              <a:t>First </a:t>
            </a:r>
            <a:r>
              <a:rPr lang="fr-FR" dirty="0" err="1"/>
              <a:t>load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 right </a:t>
            </a:r>
            <a:r>
              <a:rPr lang="fr-FR" dirty="0" err="1"/>
              <a:t>after</a:t>
            </a:r>
            <a:r>
              <a:rPr lang="fr-FR" dirty="0"/>
              <a:t> the </a:t>
            </a:r>
            <a:r>
              <a:rPr lang="fr-FR" dirty="0" err="1"/>
              <a:t>shinydashboard</a:t>
            </a:r>
            <a:r>
              <a:rPr lang="fr-FR" dirty="0"/>
              <a:t> package</a:t>
            </a:r>
          </a:p>
        </p:txBody>
      </p:sp>
      <p:sp>
        <p:nvSpPr>
          <p:cNvPr id="160" name="Use a layout that flows and makes it easy to zero in on specific topics."/>
          <p:cNvSpPr txBox="1"/>
          <p:nvPr/>
        </p:nvSpPr>
        <p:spPr>
          <a:xfrm>
            <a:off x="308592" y="3302714"/>
            <a:ext cx="3038438" cy="3920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/>
          <a:p>
            <a:pPr>
              <a:lnSpc>
                <a:spcPct val="90000"/>
              </a:lnSpc>
              <a:spcBef>
                <a:spcPts val="0"/>
              </a:spcBef>
              <a:buClr>
                <a:srgbClr val="000000"/>
              </a:buClr>
              <a:buSzPct val="100000"/>
              <a:defRPr b="0">
                <a:solidFill>
                  <a:srgbClr val="000000"/>
                </a:solidFill>
              </a:defRPr>
            </a:pPr>
            <a:endParaRPr dirty="0"/>
          </a:p>
        </p:txBody>
      </p:sp>
      <p:sp>
        <p:nvSpPr>
          <p:cNvPr id="161" name="Use visualizations to explain concepts quickly and concisely."/>
          <p:cNvSpPr txBox="1"/>
          <p:nvPr/>
        </p:nvSpPr>
        <p:spPr>
          <a:xfrm>
            <a:off x="322522" y="5856007"/>
            <a:ext cx="3080328" cy="4037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/>
          <a:p>
            <a:pPr marL="152400" indent="-152400">
              <a:lnSpc>
                <a:spcPct val="90000"/>
              </a:lnSpc>
              <a:spcBef>
                <a:spcPts val="0"/>
              </a:spcBef>
              <a:buClr>
                <a:srgbClr val="000000"/>
              </a:buClr>
              <a:buSzPct val="100000"/>
              <a:buAutoNum type="arabicPeriod" startAt="2"/>
              <a:defRPr b="0">
                <a:solidFill>
                  <a:srgbClr val="000000"/>
                </a:solidFill>
              </a:defRPr>
            </a:pPr>
            <a:r>
              <a:t>Use </a:t>
            </a:r>
            <a:r>
              <a:rPr b="1"/>
              <a:t>visualizations</a:t>
            </a:r>
            <a:r>
              <a:t> to explain concepts quickly and concisely.</a:t>
            </a:r>
          </a:p>
        </p:txBody>
      </p:sp>
      <p:sp>
        <p:nvSpPr>
          <p:cNvPr id="162" name="Use visual elements to make the sheet scannable."/>
          <p:cNvSpPr txBox="1"/>
          <p:nvPr/>
        </p:nvSpPr>
        <p:spPr>
          <a:xfrm>
            <a:off x="322522" y="6475521"/>
            <a:ext cx="3159776" cy="8033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 lnSpcReduction="10000"/>
          </a:bodyPr>
          <a:lstStyle/>
          <a:p>
            <a:pPr>
              <a:lnSpc>
                <a:spcPct val="90000"/>
              </a:lnSpc>
              <a:spcBef>
                <a:spcPts val="0"/>
              </a:spcBef>
              <a:buClr>
                <a:srgbClr val="000000"/>
              </a:buClr>
              <a:buSzPct val="100000"/>
              <a:defRPr b="0">
                <a:solidFill>
                  <a:srgbClr val="000000"/>
                </a:solidFill>
              </a:defRPr>
            </a:pPr>
            <a:r>
              <a:rPr lang="fr-FR" dirty="0" err="1"/>
              <a:t>dashboardPagePlus</a:t>
            </a:r>
            <a:r>
              <a:rPr lang="fr-FR" dirty="0"/>
              <a:t>() </a:t>
            </a:r>
            <a:r>
              <a:rPr lang="fr-FR" dirty="0" err="1"/>
              <a:t>is</a:t>
            </a:r>
            <a:r>
              <a:rPr lang="fr-FR" dirty="0"/>
              <a:t> the page </a:t>
            </a:r>
            <a:r>
              <a:rPr lang="fr-FR" dirty="0" err="1"/>
              <a:t>wrapper</a:t>
            </a:r>
            <a:r>
              <a:rPr lang="fr-FR" dirty="0"/>
              <a:t>. </a:t>
            </a:r>
            <a:r>
              <a:rPr lang="fr-FR" dirty="0" err="1"/>
              <a:t>Compared</a:t>
            </a:r>
            <a:r>
              <a:rPr lang="fr-FR" dirty="0"/>
              <a:t> to </a:t>
            </a:r>
            <a:r>
              <a:rPr lang="fr-FR" dirty="0" err="1"/>
              <a:t>shinydashboard</a:t>
            </a:r>
            <a:r>
              <a:rPr lang="fr-FR" dirty="0"/>
              <a:t>,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can</a:t>
            </a:r>
            <a:r>
              <a:rPr lang="fr-FR" dirty="0"/>
              <a:t> </a:t>
            </a:r>
            <a:r>
              <a:rPr lang="fr-FR" dirty="0" err="1"/>
              <a:t>include</a:t>
            </a:r>
            <a:r>
              <a:rPr lang="fr-FR" dirty="0"/>
              <a:t> a </a:t>
            </a:r>
            <a:r>
              <a:rPr lang="fr-FR" dirty="0" err="1"/>
              <a:t>footer</a:t>
            </a:r>
            <a:r>
              <a:rPr lang="fr-FR" dirty="0"/>
              <a:t>, a right </a:t>
            </a:r>
            <a:r>
              <a:rPr lang="fr-FR" dirty="0" err="1"/>
              <a:t>sidebar</a:t>
            </a:r>
            <a:r>
              <a:rPr lang="fr-FR" dirty="0"/>
              <a:t>, a </a:t>
            </a:r>
            <a:r>
              <a:rPr lang="fr-FR" dirty="0" err="1"/>
              <a:t>pre</a:t>
            </a:r>
            <a:r>
              <a:rPr lang="fr-FR" dirty="0"/>
              <a:t>-loader and </a:t>
            </a:r>
            <a:r>
              <a:rPr lang="fr-FR" dirty="0" err="1"/>
              <a:t>even</a:t>
            </a:r>
            <a:r>
              <a:rPr lang="fr-FR" dirty="0"/>
              <a:t> select the </a:t>
            </a:r>
            <a:r>
              <a:rPr lang="fr-FR" dirty="0" err="1"/>
              <a:t>dashboard</a:t>
            </a:r>
            <a:r>
              <a:rPr lang="fr-FR" dirty="0"/>
              <a:t> </a:t>
            </a:r>
            <a:r>
              <a:rPr lang="fr-FR" dirty="0" err="1"/>
              <a:t>theme</a:t>
            </a:r>
            <a:r>
              <a:rPr lang="fr-FR" dirty="0"/>
              <a:t> (</a:t>
            </a:r>
            <a:r>
              <a:rPr lang="fr-FR" dirty="0" err="1"/>
              <a:t>bootstrap</a:t>
            </a:r>
            <a:r>
              <a:rPr lang="fr-FR" dirty="0"/>
              <a:t> or </a:t>
            </a:r>
            <a:r>
              <a:rPr lang="fr-FR" dirty="0" err="1"/>
              <a:t>material</a:t>
            </a:r>
            <a:r>
              <a:rPr lang="fr-FR" dirty="0"/>
              <a:t>). </a:t>
            </a:r>
          </a:p>
          <a:p>
            <a:pPr>
              <a:lnSpc>
                <a:spcPct val="90000"/>
              </a:lnSpc>
              <a:spcBef>
                <a:spcPts val="0"/>
              </a:spcBef>
              <a:buClr>
                <a:srgbClr val="000000"/>
              </a:buClr>
              <a:buSzPct val="100000"/>
              <a:defRPr b="0">
                <a:solidFill>
                  <a:srgbClr val="000000"/>
                </a:solidFill>
              </a:defRPr>
            </a:pPr>
            <a:endParaRPr lang="fr-FR" dirty="0"/>
          </a:p>
          <a:p>
            <a:pPr>
              <a:lnSpc>
                <a:spcPct val="90000"/>
              </a:lnSpc>
              <a:spcBef>
                <a:spcPts val="0"/>
              </a:spcBef>
              <a:buClr>
                <a:srgbClr val="000000"/>
              </a:buClr>
              <a:buSzPct val="100000"/>
              <a:defRPr b="0">
                <a:solidFill>
                  <a:srgbClr val="000000"/>
                </a:solidFill>
              </a:defRPr>
            </a:pPr>
            <a:endParaRPr dirty="0"/>
          </a:p>
        </p:txBody>
      </p:sp>
      <p:sp>
        <p:nvSpPr>
          <p:cNvPr id="185" name="Layout Suggestions"/>
          <p:cNvSpPr txBox="1"/>
          <p:nvPr/>
        </p:nvSpPr>
        <p:spPr>
          <a:xfrm>
            <a:off x="5700858" y="1282755"/>
            <a:ext cx="2261838" cy="3400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>
              <a:lnSpc>
                <a:spcPct val="80000"/>
              </a:lnSpc>
              <a:spcBef>
                <a:spcPts val="0"/>
              </a:spcBef>
              <a:defRPr sz="2500" b="0">
                <a:solidFill>
                  <a:srgbClr val="628DB5"/>
                </a:solidFill>
              </a:defRPr>
            </a:pPr>
            <a:r>
              <a:rPr lang="fr-FR" dirty="0" err="1"/>
              <a:t>Layout</a:t>
            </a:r>
            <a:r>
              <a:rPr lang="fr-FR" dirty="0"/>
              <a:t> </a:t>
            </a:r>
            <a:r>
              <a:rPr lang="fr-FR" dirty="0" err="1"/>
              <a:t>Overview</a:t>
            </a:r>
            <a:endParaRPr dirty="0"/>
          </a:p>
        </p:txBody>
      </p:sp>
      <p:sp>
        <p:nvSpPr>
          <p:cNvPr id="186" name="Line"/>
          <p:cNvSpPr/>
          <p:nvPr/>
        </p:nvSpPr>
        <p:spPr>
          <a:xfrm>
            <a:off x="3737932" y="1217208"/>
            <a:ext cx="6206931" cy="0"/>
          </a:xfrm>
          <a:prstGeom prst="line">
            <a:avLst/>
          </a:prstGeom>
          <a:ln w="3175">
            <a:solidFill>
              <a:srgbClr val="767C85"/>
            </a:solidFill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pic>
        <p:nvPicPr>
          <p:cNvPr id="5" name="Graphique 4">
            <a:extLst>
              <a:ext uri="{FF2B5EF4-FFF2-40B4-BE49-F238E27FC236}">
                <a16:creationId xmlns:a16="http://schemas.microsoft.com/office/drawing/2014/main" id="{19A31535-2197-1947-BBCC-0B45F1E273D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273755" y="265450"/>
            <a:ext cx="1386697" cy="1598226"/>
          </a:xfrm>
          <a:prstGeom prst="rect">
            <a:avLst/>
          </a:prstGeom>
        </p:spPr>
      </p:pic>
      <p:pic>
        <p:nvPicPr>
          <p:cNvPr id="7" name="Graphique 6">
            <a:extLst>
              <a:ext uri="{FF2B5EF4-FFF2-40B4-BE49-F238E27FC236}">
                <a16:creationId xmlns:a16="http://schemas.microsoft.com/office/drawing/2014/main" id="{0C27BEC0-ED5A-584A-8475-66EB14457C3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83534" y="9956513"/>
            <a:ext cx="4521200" cy="762000"/>
          </a:xfrm>
          <a:prstGeom prst="rect">
            <a:avLst/>
          </a:prstGeom>
        </p:spPr>
      </p:pic>
      <p:sp>
        <p:nvSpPr>
          <p:cNvPr id="292" name="Group">
            <a:extLst>
              <a:ext uri="{FF2B5EF4-FFF2-40B4-BE49-F238E27FC236}">
                <a16:creationId xmlns:a16="http://schemas.microsoft.com/office/drawing/2014/main" id="{E8C825FB-6A03-3144-B08D-CAEBFB0784E9}"/>
              </a:ext>
            </a:extLst>
          </p:cNvPr>
          <p:cNvSpPr/>
          <p:nvPr/>
        </p:nvSpPr>
        <p:spPr>
          <a:xfrm>
            <a:off x="3732012" y="1618369"/>
            <a:ext cx="6212851" cy="4795947"/>
          </a:xfrm>
          <a:prstGeom prst="rect">
            <a:avLst/>
          </a:prstGeom>
          <a:solidFill>
            <a:srgbClr val="79B0DC">
              <a:alpha val="23776"/>
            </a:srgbClr>
          </a:solidFill>
          <a:ln w="12700"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0"/>
              </a:spcBef>
              <a:defRPr sz="1000" b="0">
                <a:solidFill>
                  <a:srgbClr val="000000"/>
                </a:solidFill>
              </a:defRPr>
            </a:pPr>
            <a:endParaRPr dirty="0"/>
          </a:p>
        </p:txBody>
      </p:sp>
      <p:pic>
        <p:nvPicPr>
          <p:cNvPr id="9" name="Image 8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7432B95D-2BE2-F142-BA59-5D83BF33C159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868"/>
          <a:stretch/>
        </p:blipFill>
        <p:spPr>
          <a:xfrm>
            <a:off x="3842737" y="2926979"/>
            <a:ext cx="5975031" cy="2619002"/>
          </a:xfrm>
          <a:prstGeom prst="rect">
            <a:avLst/>
          </a:prstGeom>
        </p:spPr>
      </p:pic>
      <p:sp>
        <p:nvSpPr>
          <p:cNvPr id="296" name="ggplot(mpg, aes(hwy, cty)) +…">
            <a:extLst>
              <a:ext uri="{FF2B5EF4-FFF2-40B4-BE49-F238E27FC236}">
                <a16:creationId xmlns:a16="http://schemas.microsoft.com/office/drawing/2014/main" id="{90474832-4648-0C46-B881-566280C00742}"/>
              </a:ext>
            </a:extLst>
          </p:cNvPr>
          <p:cNvSpPr txBox="1"/>
          <p:nvPr/>
        </p:nvSpPr>
        <p:spPr>
          <a:xfrm>
            <a:off x="291339" y="2703263"/>
            <a:ext cx="3190959" cy="479538"/>
          </a:xfrm>
          <a:prstGeom prst="rect">
            <a:avLst/>
          </a:prstGeom>
          <a:solidFill>
            <a:srgbClr val="FFFFFF"/>
          </a:solidFill>
          <a:ln w="12700">
            <a:solidFill>
              <a:srgbClr val="A6AAA9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4570" tIns="54570" rIns="54570" bIns="54570" anchor="ctr">
            <a:spAutoFit/>
          </a:bodyPr>
          <a:lstStyle/>
          <a:p>
            <a:pPr>
              <a:spcBef>
                <a:spcPts val="0"/>
              </a:spcBef>
              <a:defRPr b="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lang="fr-FR" dirty="0" err="1"/>
              <a:t>library</a:t>
            </a:r>
            <a:r>
              <a:rPr lang="fr-FR" dirty="0"/>
              <a:t>(</a:t>
            </a:r>
            <a:r>
              <a:rPr lang="fr-FR" dirty="0" err="1"/>
              <a:t>shinydashboard</a:t>
            </a:r>
            <a:r>
              <a:rPr lang="fr-FR" dirty="0"/>
              <a:t>)</a:t>
            </a:r>
          </a:p>
          <a:p>
            <a:pPr>
              <a:spcBef>
                <a:spcPts val="0"/>
              </a:spcBef>
              <a:defRPr b="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lang="fr-FR" dirty="0" err="1"/>
              <a:t>library</a:t>
            </a:r>
            <a:r>
              <a:rPr lang="fr-FR" dirty="0"/>
              <a:t>(</a:t>
            </a:r>
            <a:r>
              <a:rPr lang="fr-FR" dirty="0" err="1"/>
              <a:t>shinydashboardPlus</a:t>
            </a:r>
            <a:r>
              <a:rPr lang="fr-FR" dirty="0"/>
              <a:t>)</a:t>
            </a:r>
            <a:endParaRPr dirty="0"/>
          </a:p>
        </p:txBody>
      </p:sp>
      <p:sp>
        <p:nvSpPr>
          <p:cNvPr id="297" name="ggplot(mpg, aes(hwy, cty)) +…">
            <a:extLst>
              <a:ext uri="{FF2B5EF4-FFF2-40B4-BE49-F238E27FC236}">
                <a16:creationId xmlns:a16="http://schemas.microsoft.com/office/drawing/2014/main" id="{2D19AB4C-5C7F-324C-B764-E9309EE8DD47}"/>
              </a:ext>
            </a:extLst>
          </p:cNvPr>
          <p:cNvSpPr txBox="1"/>
          <p:nvPr/>
        </p:nvSpPr>
        <p:spPr>
          <a:xfrm>
            <a:off x="291339" y="3658924"/>
            <a:ext cx="3190959" cy="2695529"/>
          </a:xfrm>
          <a:prstGeom prst="rect">
            <a:avLst/>
          </a:prstGeom>
          <a:solidFill>
            <a:srgbClr val="FFFFFF"/>
          </a:solidFill>
          <a:ln w="12700">
            <a:solidFill>
              <a:srgbClr val="A6AAA9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4570" tIns="54570" rIns="54570" bIns="54570" anchor="ctr">
            <a:spAutoFit/>
          </a:bodyPr>
          <a:lstStyle/>
          <a:p>
            <a:pPr>
              <a:spcBef>
                <a:spcPts val="0"/>
              </a:spcBef>
              <a:defRPr b="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lang="fr-FR" b="0" dirty="0" err="1">
                <a:sym typeface="Menlo"/>
              </a:rPr>
              <a:t>shinyApp</a:t>
            </a:r>
            <a:r>
              <a:rPr lang="fr-FR" b="0" dirty="0">
                <a:sym typeface="Menlo"/>
              </a:rPr>
              <a:t>(</a:t>
            </a:r>
          </a:p>
          <a:p>
            <a:pPr>
              <a:spcBef>
                <a:spcPts val="0"/>
              </a:spcBef>
              <a:defRPr b="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lang="fr-FR" b="0" dirty="0">
                <a:sym typeface="Menlo"/>
              </a:rPr>
              <a:t> </a:t>
            </a:r>
            <a:r>
              <a:rPr lang="fr-FR" b="0" dirty="0" err="1">
                <a:sym typeface="Menlo"/>
              </a:rPr>
              <a:t>ui</a:t>
            </a:r>
            <a:r>
              <a:rPr lang="fr-FR" b="0" dirty="0">
                <a:sym typeface="Menlo"/>
              </a:rPr>
              <a:t> = </a:t>
            </a:r>
            <a:r>
              <a:rPr lang="fr-FR" b="0" dirty="0" err="1">
                <a:sym typeface="Menlo"/>
              </a:rPr>
              <a:t>dashboardPagePlus</a:t>
            </a:r>
            <a:r>
              <a:rPr lang="fr-FR" b="0" dirty="0">
                <a:sym typeface="Menlo"/>
              </a:rPr>
              <a:t>(</a:t>
            </a:r>
          </a:p>
          <a:p>
            <a:pPr>
              <a:spcBef>
                <a:spcPts val="0"/>
              </a:spcBef>
              <a:defRPr b="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lang="fr-FR" b="0" dirty="0">
                <a:sym typeface="Menlo"/>
              </a:rPr>
              <a:t>  header = </a:t>
            </a:r>
            <a:r>
              <a:rPr lang="fr-FR" b="0" dirty="0" err="1">
                <a:sym typeface="Menlo"/>
              </a:rPr>
              <a:t>dashboardHeaderPlus</a:t>
            </a:r>
            <a:r>
              <a:rPr lang="fr-FR" b="0" dirty="0">
                <a:sym typeface="Menlo"/>
              </a:rPr>
              <a:t>(        	</a:t>
            </a:r>
            <a:r>
              <a:rPr lang="fr-FR" b="0" dirty="0" err="1">
                <a:sym typeface="Menlo"/>
              </a:rPr>
              <a:t>enable_rightsidebar</a:t>
            </a:r>
            <a:r>
              <a:rPr lang="fr-FR" b="0" dirty="0">
                <a:sym typeface="Menlo"/>
              </a:rPr>
              <a:t> = TRUE,  	</a:t>
            </a:r>
            <a:r>
              <a:rPr lang="fr-FR" b="0" dirty="0" err="1">
                <a:sym typeface="Menlo"/>
              </a:rPr>
              <a:t>rightSidebarIcon</a:t>
            </a:r>
            <a:r>
              <a:rPr lang="fr-FR" b="0" dirty="0">
                <a:sym typeface="Menlo"/>
              </a:rPr>
              <a:t> = "</a:t>
            </a:r>
            <a:r>
              <a:rPr lang="fr-FR" b="0" dirty="0" err="1">
                <a:sym typeface="Menlo"/>
              </a:rPr>
              <a:t>gears</a:t>
            </a:r>
            <a:r>
              <a:rPr lang="fr-FR" b="0" dirty="0">
                <a:sym typeface="Menlo"/>
              </a:rPr>
              <a:t>" </a:t>
            </a:r>
          </a:p>
          <a:p>
            <a:pPr>
              <a:spcBef>
                <a:spcPts val="0"/>
              </a:spcBef>
              <a:defRPr b="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lang="fr-FR" b="0" dirty="0">
                <a:sym typeface="Menlo"/>
              </a:rPr>
              <a:t>  ), </a:t>
            </a:r>
          </a:p>
          <a:p>
            <a:pPr>
              <a:spcBef>
                <a:spcPts val="0"/>
              </a:spcBef>
              <a:defRPr b="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lang="fr-FR" b="0" dirty="0">
                <a:sym typeface="Menlo"/>
              </a:rPr>
              <a:t>  </a:t>
            </a:r>
            <a:r>
              <a:rPr lang="fr-FR" b="0" dirty="0" err="1">
                <a:sym typeface="Menlo"/>
              </a:rPr>
              <a:t>sidebar</a:t>
            </a:r>
            <a:r>
              <a:rPr lang="fr-FR" b="0" dirty="0">
                <a:sym typeface="Menlo"/>
              </a:rPr>
              <a:t> = </a:t>
            </a:r>
            <a:r>
              <a:rPr lang="fr-FR" b="0" dirty="0" err="1">
                <a:sym typeface="Menlo"/>
              </a:rPr>
              <a:t>dashboardSidebar</a:t>
            </a:r>
            <a:r>
              <a:rPr lang="fr-FR" b="0" dirty="0">
                <a:sym typeface="Menlo"/>
              </a:rPr>
              <a:t>(), </a:t>
            </a:r>
          </a:p>
          <a:p>
            <a:pPr>
              <a:spcBef>
                <a:spcPts val="0"/>
              </a:spcBef>
              <a:defRPr b="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lang="fr-FR" b="0" dirty="0">
                <a:sym typeface="Menlo"/>
              </a:rPr>
              <a:t>  body = </a:t>
            </a:r>
            <a:r>
              <a:rPr lang="fr-FR" b="0" dirty="0" err="1">
                <a:sym typeface="Menlo"/>
              </a:rPr>
              <a:t>dashboardBody</a:t>
            </a:r>
            <a:r>
              <a:rPr lang="fr-FR" b="0" dirty="0">
                <a:sym typeface="Menlo"/>
              </a:rPr>
              <a:t>(), </a:t>
            </a:r>
          </a:p>
          <a:p>
            <a:pPr>
              <a:spcBef>
                <a:spcPts val="0"/>
              </a:spcBef>
              <a:defRPr b="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lang="fr-FR" b="0" dirty="0">
                <a:sym typeface="Menlo"/>
              </a:rPr>
              <a:t>  </a:t>
            </a:r>
            <a:r>
              <a:rPr lang="fr-FR" b="0" dirty="0" err="1">
                <a:sym typeface="Menlo"/>
              </a:rPr>
              <a:t>rightsidebar</a:t>
            </a:r>
            <a:r>
              <a:rPr lang="fr-FR" b="0" dirty="0">
                <a:sym typeface="Menlo"/>
              </a:rPr>
              <a:t> = </a:t>
            </a:r>
            <a:r>
              <a:rPr lang="fr-FR" b="0" dirty="0" err="1">
                <a:sym typeface="Menlo"/>
              </a:rPr>
              <a:t>rightSidebar</a:t>
            </a:r>
            <a:r>
              <a:rPr lang="fr-FR" b="0" dirty="0">
                <a:sym typeface="Menlo"/>
              </a:rPr>
              <a:t>(), </a:t>
            </a:r>
          </a:p>
          <a:p>
            <a:pPr>
              <a:spcBef>
                <a:spcPts val="0"/>
              </a:spcBef>
              <a:defRPr b="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lang="fr-FR" b="0" dirty="0">
                <a:sym typeface="Menlo"/>
              </a:rPr>
              <a:t>  </a:t>
            </a:r>
            <a:r>
              <a:rPr lang="fr-FR" b="0" dirty="0" err="1">
                <a:sym typeface="Menlo"/>
              </a:rPr>
              <a:t>title</a:t>
            </a:r>
            <a:r>
              <a:rPr lang="fr-FR" b="0" dirty="0">
                <a:sym typeface="Menlo"/>
              </a:rPr>
              <a:t> = "</a:t>
            </a:r>
            <a:r>
              <a:rPr lang="fr-FR" b="0" dirty="0" err="1">
                <a:sym typeface="Menlo"/>
              </a:rPr>
              <a:t>DashboardPage</a:t>
            </a:r>
            <a:r>
              <a:rPr lang="fr-FR" b="0" dirty="0">
                <a:sym typeface="Menlo"/>
              </a:rPr>
              <a:t>" </a:t>
            </a:r>
          </a:p>
          <a:p>
            <a:pPr>
              <a:spcBef>
                <a:spcPts val="0"/>
              </a:spcBef>
              <a:defRPr b="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lang="fr-FR" b="0" dirty="0">
                <a:sym typeface="Menlo"/>
              </a:rPr>
              <a:t> ), </a:t>
            </a:r>
          </a:p>
          <a:p>
            <a:pPr>
              <a:spcBef>
                <a:spcPts val="0"/>
              </a:spcBef>
              <a:defRPr b="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lang="fr-FR" b="0" dirty="0">
                <a:sym typeface="Menlo"/>
              </a:rPr>
              <a:t> server = </a:t>
            </a:r>
            <a:r>
              <a:rPr lang="fr-FR" b="0" dirty="0" err="1">
                <a:sym typeface="Menlo"/>
              </a:rPr>
              <a:t>function</a:t>
            </a:r>
            <a:r>
              <a:rPr lang="fr-FR" b="0" dirty="0">
                <a:sym typeface="Menlo"/>
              </a:rPr>
              <a:t>(input, output) { } </a:t>
            </a:r>
          </a:p>
          <a:p>
            <a:pPr>
              <a:spcBef>
                <a:spcPts val="0"/>
              </a:spcBef>
              <a:defRPr b="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lang="fr-FR" b="0" dirty="0">
                <a:sym typeface="Menlo"/>
              </a:rPr>
              <a:t>)</a:t>
            </a:r>
            <a:endParaRPr dirty="0"/>
          </a:p>
        </p:txBody>
      </p:sp>
      <p:sp>
        <p:nvSpPr>
          <p:cNvPr id="45" name="ggplot(mpg, aes(hwy, cty)) +…">
            <a:extLst>
              <a:ext uri="{FF2B5EF4-FFF2-40B4-BE49-F238E27FC236}">
                <a16:creationId xmlns:a16="http://schemas.microsoft.com/office/drawing/2014/main" id="{92578C81-BFAB-8642-8E85-13797235FE38}"/>
              </a:ext>
            </a:extLst>
          </p:cNvPr>
          <p:cNvSpPr txBox="1"/>
          <p:nvPr/>
        </p:nvSpPr>
        <p:spPr>
          <a:xfrm>
            <a:off x="10347880" y="1624248"/>
            <a:ext cx="2336398" cy="2141531"/>
          </a:xfrm>
          <a:prstGeom prst="rect">
            <a:avLst/>
          </a:prstGeom>
          <a:solidFill>
            <a:srgbClr val="FFFFFF"/>
          </a:solidFill>
          <a:ln w="12700">
            <a:solidFill>
              <a:srgbClr val="A6AAA9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4570" tIns="54570" rIns="54570" bIns="54570" anchor="ctr">
            <a:spAutoFit/>
          </a:bodyPr>
          <a:lstStyle/>
          <a:p>
            <a:pPr>
              <a:spcBef>
                <a:spcPts val="0"/>
              </a:spcBef>
              <a:defRPr b="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lang="fr-FR" b="0" dirty="0" err="1">
                <a:sym typeface="Menlo"/>
              </a:rPr>
              <a:t>rightSidebar</a:t>
            </a:r>
            <a:r>
              <a:rPr lang="fr-FR" b="0" dirty="0">
                <a:sym typeface="Menlo"/>
              </a:rPr>
              <a:t>( </a:t>
            </a:r>
          </a:p>
          <a:p>
            <a:pPr>
              <a:spcBef>
                <a:spcPts val="0"/>
              </a:spcBef>
              <a:defRPr b="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lang="fr-FR" b="0" dirty="0">
                <a:sym typeface="Menlo"/>
              </a:rPr>
              <a:t> background = "</a:t>
            </a:r>
            <a:r>
              <a:rPr lang="fr-FR" b="0" dirty="0" err="1">
                <a:sym typeface="Menlo"/>
              </a:rPr>
              <a:t>dark</a:t>
            </a:r>
            <a:r>
              <a:rPr lang="fr-FR" b="0" dirty="0">
                <a:sym typeface="Menlo"/>
              </a:rPr>
              <a:t>", </a:t>
            </a:r>
          </a:p>
          <a:p>
            <a:pPr>
              <a:spcBef>
                <a:spcPts val="0"/>
              </a:spcBef>
              <a:defRPr b="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lang="fr-FR" b="0" dirty="0">
                <a:sym typeface="Menlo"/>
              </a:rPr>
              <a:t> </a:t>
            </a:r>
            <a:r>
              <a:rPr lang="fr-FR" b="0" dirty="0" err="1">
                <a:sym typeface="Menlo"/>
              </a:rPr>
              <a:t>rightSidebarTabContent</a:t>
            </a:r>
            <a:r>
              <a:rPr lang="fr-FR" b="0" dirty="0">
                <a:sym typeface="Menlo"/>
              </a:rPr>
              <a:t>( </a:t>
            </a:r>
          </a:p>
          <a:p>
            <a:pPr>
              <a:spcBef>
                <a:spcPts val="0"/>
              </a:spcBef>
              <a:defRPr b="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lang="fr-FR" b="0" dirty="0">
                <a:sym typeface="Menlo"/>
              </a:rPr>
              <a:t>  id = 1, </a:t>
            </a:r>
          </a:p>
          <a:p>
            <a:pPr>
              <a:spcBef>
                <a:spcPts val="0"/>
              </a:spcBef>
              <a:defRPr b="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lang="fr-FR" b="0" dirty="0">
                <a:sym typeface="Menlo"/>
              </a:rPr>
              <a:t>  </a:t>
            </a:r>
            <a:r>
              <a:rPr lang="fr-FR" b="0" dirty="0" err="1">
                <a:sym typeface="Menlo"/>
              </a:rPr>
              <a:t>icon</a:t>
            </a:r>
            <a:r>
              <a:rPr lang="fr-FR" b="0" dirty="0">
                <a:sym typeface="Menlo"/>
              </a:rPr>
              <a:t> = "desktop", </a:t>
            </a:r>
          </a:p>
          <a:p>
            <a:pPr>
              <a:spcBef>
                <a:spcPts val="0"/>
              </a:spcBef>
              <a:defRPr b="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lang="fr-FR" b="0" dirty="0">
                <a:sym typeface="Menlo"/>
              </a:rPr>
              <a:t>  </a:t>
            </a:r>
            <a:r>
              <a:rPr lang="fr-FR" b="0" dirty="0" err="1">
                <a:sym typeface="Menlo"/>
              </a:rPr>
              <a:t>title</a:t>
            </a:r>
            <a:r>
              <a:rPr lang="fr-FR" b="0" dirty="0">
                <a:sym typeface="Menlo"/>
              </a:rPr>
              <a:t> = "Tab 1", </a:t>
            </a:r>
          </a:p>
          <a:p>
            <a:pPr>
              <a:spcBef>
                <a:spcPts val="0"/>
              </a:spcBef>
              <a:defRPr b="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lang="fr-FR" b="0" dirty="0">
                <a:sym typeface="Menlo"/>
              </a:rPr>
              <a:t>  active = TRUE, </a:t>
            </a:r>
          </a:p>
          <a:p>
            <a:pPr>
              <a:spcBef>
                <a:spcPts val="0"/>
              </a:spcBef>
              <a:defRPr b="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lang="fr-FR" b="0" dirty="0">
                <a:sym typeface="Menlo"/>
              </a:rPr>
              <a:t>  </a:t>
            </a:r>
            <a:r>
              <a:rPr lang="fr-FR" b="0" dirty="0" err="1">
                <a:sym typeface="Menlo"/>
              </a:rPr>
              <a:t>sliderInput</a:t>
            </a:r>
            <a:r>
              <a:rPr lang="fr-FR" b="0" dirty="0">
                <a:sym typeface="Menlo"/>
              </a:rPr>
              <a:t>(…) </a:t>
            </a:r>
          </a:p>
          <a:p>
            <a:pPr>
              <a:spcBef>
                <a:spcPts val="0"/>
              </a:spcBef>
              <a:defRPr b="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lang="fr-FR" b="0" dirty="0">
                <a:sym typeface="Menlo"/>
              </a:rPr>
              <a:t> ), </a:t>
            </a:r>
          </a:p>
          <a:p>
            <a:pPr>
              <a:spcBef>
                <a:spcPts val="0"/>
              </a:spcBef>
              <a:defRPr b="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lang="fr-FR" b="0" dirty="0">
                <a:sym typeface="Menlo"/>
              </a:rPr>
              <a:t> …</a:t>
            </a:r>
          </a:p>
          <a:p>
            <a:pPr>
              <a:spcBef>
                <a:spcPts val="0"/>
              </a:spcBef>
              <a:defRPr b="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lang="fr-FR" b="0" dirty="0">
                <a:sym typeface="Menlo"/>
              </a:rPr>
              <a:t>)</a:t>
            </a:r>
            <a:endParaRPr dirty="0"/>
          </a:p>
        </p:txBody>
      </p:sp>
      <p:sp>
        <p:nvSpPr>
          <p:cNvPr id="49" name="ggplot(mpg, aes(hwy, cty)) +…">
            <a:extLst>
              <a:ext uri="{FF2B5EF4-FFF2-40B4-BE49-F238E27FC236}">
                <a16:creationId xmlns:a16="http://schemas.microsoft.com/office/drawing/2014/main" id="{3EC84487-29A0-1741-AD23-6B2A14382F71}"/>
              </a:ext>
            </a:extLst>
          </p:cNvPr>
          <p:cNvSpPr txBox="1"/>
          <p:nvPr/>
        </p:nvSpPr>
        <p:spPr>
          <a:xfrm>
            <a:off x="3855152" y="1699356"/>
            <a:ext cx="3938702" cy="1136128"/>
          </a:xfrm>
          <a:prstGeom prst="rect">
            <a:avLst/>
          </a:prstGeom>
          <a:solidFill>
            <a:srgbClr val="FFFFFF"/>
          </a:solidFill>
          <a:ln w="12700">
            <a:solidFill>
              <a:srgbClr val="A6AAA9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4570" tIns="54570" rIns="54570" bIns="54570" anchor="ctr">
            <a:spAutoFit/>
          </a:bodyPr>
          <a:lstStyle/>
          <a:p>
            <a:r>
              <a:rPr lang="fr-FR" b="0" dirty="0" err="1">
                <a:solidFill>
                  <a:schemeClr val="bg2">
                    <a:lumMod val="1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dashboardHeaderPlus</a:t>
            </a:r>
            <a:r>
              <a:rPr lang="fr-FR" b="0" dirty="0">
                <a:solidFill>
                  <a:schemeClr val="bg2">
                    <a:lumMod val="1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 </a:t>
            </a:r>
          </a:p>
          <a:p>
            <a:r>
              <a:rPr lang="fr-FR" b="0" dirty="0">
                <a:solidFill>
                  <a:schemeClr val="bg2">
                    <a:lumMod val="1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fr-FR" b="0" dirty="0" err="1">
                <a:solidFill>
                  <a:schemeClr val="bg2">
                    <a:lumMod val="1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enable_rightsidebar</a:t>
            </a:r>
            <a:r>
              <a:rPr lang="fr-FR" b="0" dirty="0">
                <a:solidFill>
                  <a:schemeClr val="bg2">
                    <a:lumMod val="1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= TRUE,</a:t>
            </a:r>
          </a:p>
          <a:p>
            <a:r>
              <a:rPr lang="fr-FR" b="0" dirty="0">
                <a:solidFill>
                  <a:schemeClr val="bg2">
                    <a:lumMod val="1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fr-FR" b="0" dirty="0" err="1">
                <a:solidFill>
                  <a:schemeClr val="bg2">
                    <a:lumMod val="1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rightSidebarIcon</a:t>
            </a:r>
            <a:r>
              <a:rPr lang="fr-FR" b="0" dirty="0">
                <a:solidFill>
                  <a:schemeClr val="bg2">
                    <a:lumMod val="1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= "</a:t>
            </a:r>
            <a:r>
              <a:rPr lang="fr-FR" b="0" dirty="0" err="1">
                <a:solidFill>
                  <a:schemeClr val="bg2">
                    <a:lumMod val="1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gears</a:t>
            </a:r>
            <a:r>
              <a:rPr lang="fr-FR" b="0" dirty="0">
                <a:solidFill>
                  <a:schemeClr val="bg2">
                    <a:lumMod val="1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", </a:t>
            </a:r>
          </a:p>
          <a:p>
            <a:r>
              <a:rPr lang="fr-FR" b="0" dirty="0">
                <a:solidFill>
                  <a:schemeClr val="bg2">
                    <a:lumMod val="1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fr-FR" b="0" dirty="0" err="1">
                <a:solidFill>
                  <a:schemeClr val="bg2">
                    <a:lumMod val="1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left_menu</a:t>
            </a:r>
            <a:r>
              <a:rPr lang="fr-FR" b="0" dirty="0">
                <a:solidFill>
                  <a:schemeClr val="bg2">
                    <a:lumMod val="1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= </a:t>
            </a:r>
            <a:r>
              <a:rPr lang="fr-FR" b="0" dirty="0" err="1">
                <a:solidFill>
                  <a:schemeClr val="bg2">
                    <a:lumMod val="1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tagList</a:t>
            </a:r>
            <a:r>
              <a:rPr lang="fr-FR" b="0" dirty="0">
                <a:solidFill>
                  <a:schemeClr val="bg2">
                    <a:lumMod val="1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</a:t>
            </a:r>
          </a:p>
          <a:p>
            <a:r>
              <a:rPr lang="fr-FR" b="0" dirty="0">
                <a:solidFill>
                  <a:schemeClr val="bg2">
                    <a:lumMod val="1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A9F2388-97EE-0446-B690-FB2C96019195}"/>
              </a:ext>
            </a:extLst>
          </p:cNvPr>
          <p:cNvSpPr/>
          <p:nvPr/>
        </p:nvSpPr>
        <p:spPr>
          <a:xfrm>
            <a:off x="241300" y="3299318"/>
            <a:ext cx="2542684" cy="2585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8600" indent="-228600">
              <a:lnSpc>
                <a:spcPct val="90000"/>
              </a:lnSpc>
              <a:spcBef>
                <a:spcPts val="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buFont typeface="Wingdings" pitchFamily="2" charset="2"/>
              <a:buChar char="§"/>
              <a:defRPr b="0">
                <a:solidFill>
                  <a:srgbClr val="000000"/>
                </a:solidFill>
              </a:defRPr>
            </a:pPr>
            <a:r>
              <a:rPr lang="fr-FR" dirty="0" err="1"/>
              <a:t>Below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the main page  structure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1D7A0F89-A900-CE49-99FB-4D9B88ACFEB9}"/>
              </a:ext>
            </a:extLst>
          </p:cNvPr>
          <p:cNvSpPr txBox="1"/>
          <p:nvPr/>
        </p:nvSpPr>
        <p:spPr>
          <a:xfrm>
            <a:off x="291339" y="7420033"/>
            <a:ext cx="3025059" cy="6898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4570" tIns="54570" rIns="54570" bIns="54570" numCol="1" spcCol="38100" rtlCol="0" anchor="ctr">
            <a:spAutoFit/>
          </a:bodyPr>
          <a:lstStyle/>
          <a:p>
            <a:pPr marL="171450" marR="0" indent="-171450" algn="l" defTabSz="584200" rtl="0" fontAlgn="auto" latinLnBrk="0" hangingPunct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fr-FR" sz="1200" b="0" i="0" u="none" strike="noStrike" cap="none" spc="0" normalizeH="0" baseline="0" dirty="0" err="1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Alternatively</a:t>
            </a:r>
            <a:r>
              <a:rPr kumimoji="0" lang="fr-FR" sz="1200" b="0" i="0" u="none" strike="noStrike" cap="none" spc="0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, </a:t>
            </a:r>
            <a:r>
              <a:rPr kumimoji="0" lang="fr-FR" sz="1200" b="0" i="0" u="none" strike="noStrike" cap="none" spc="0" normalizeH="0" baseline="0" dirty="0" err="1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you</a:t>
            </a:r>
            <a:r>
              <a:rPr kumimoji="0" lang="fr-FR" sz="1200" b="0" i="0" u="none" strike="noStrike" cap="none" spc="0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kumimoji="0" lang="fr-FR" sz="1200" b="0" i="0" u="none" strike="noStrike" cap="none" spc="0" normalizeH="0" baseline="0" dirty="0" err="1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might</a:t>
            </a:r>
            <a:r>
              <a:rPr kumimoji="0" lang="fr-FR" sz="1200" b="0" i="0" u="none" strike="noStrike" cap="none" spc="0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 use </a:t>
            </a:r>
            <a:r>
              <a:rPr kumimoji="0" lang="fr-FR" sz="1200" b="0" i="0" u="none" strike="noStrike" cap="none" spc="0" normalizeH="0" baseline="0" dirty="0" err="1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shinydashboardPlus</a:t>
            </a:r>
            <a:r>
              <a:rPr kumimoji="0" lang="fr-FR" sz="1200" b="0" i="0" u="none" strike="noStrike" cap="none" spc="0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kumimoji="0" lang="fr-FR" sz="1200" b="0" i="0" u="none" strike="noStrike" cap="none" spc="0" normalizeH="0" baseline="0" dirty="0" err="1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elements</a:t>
            </a:r>
            <a:r>
              <a:rPr kumimoji="0" lang="fr-FR" sz="1200" b="0" i="0" u="none" strike="noStrike" cap="none" spc="0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 in </a:t>
            </a:r>
            <a:r>
              <a:rPr kumimoji="0" lang="fr-FR" sz="1200" b="0" i="0" u="none" strike="noStrike" cap="none" spc="0" normalizeH="0" baseline="0" dirty="0" err="1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vanilla</a:t>
            </a:r>
            <a:r>
              <a:rPr kumimoji="0" lang="fr-FR" sz="1200" b="0" i="0" u="none" strike="noStrike" cap="none" spc="0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kumimoji="0" lang="fr-FR" sz="1200" b="0" i="0" u="none" strike="noStrike" cap="none" spc="0" normalizeH="0" baseline="0" dirty="0" err="1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shiny</a:t>
            </a:r>
            <a:r>
              <a:rPr lang="fr-FR" b="0" dirty="0">
                <a:solidFill>
                  <a:schemeClr val="bg2">
                    <a:lumMod val="10000"/>
                  </a:schemeClr>
                </a:solidFill>
              </a:rPr>
              <a:t>.</a:t>
            </a:r>
            <a:endParaRPr kumimoji="0" lang="fr-FR" sz="1200" b="0" i="0" u="none" strike="noStrike" cap="none" spc="0" normalizeH="0" baseline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uFillTx/>
              <a:sym typeface="Source Sans Pro"/>
            </a:endParaRPr>
          </a:p>
        </p:txBody>
      </p:sp>
      <p:sp>
        <p:nvSpPr>
          <p:cNvPr id="51" name="ggplot(mpg, aes(hwy, cty)) +…">
            <a:extLst>
              <a:ext uri="{FF2B5EF4-FFF2-40B4-BE49-F238E27FC236}">
                <a16:creationId xmlns:a16="http://schemas.microsoft.com/office/drawing/2014/main" id="{7A776523-7C64-2D4D-BC4E-59B0D4A1D409}"/>
              </a:ext>
            </a:extLst>
          </p:cNvPr>
          <p:cNvSpPr txBox="1"/>
          <p:nvPr/>
        </p:nvSpPr>
        <p:spPr>
          <a:xfrm>
            <a:off x="291339" y="8236974"/>
            <a:ext cx="3190959" cy="1402867"/>
          </a:xfrm>
          <a:prstGeom prst="rect">
            <a:avLst/>
          </a:prstGeom>
          <a:solidFill>
            <a:srgbClr val="FFFFFF"/>
          </a:solidFill>
          <a:ln w="12700">
            <a:solidFill>
              <a:srgbClr val="A6AAA9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4570" tIns="54570" rIns="54570" bIns="54570" anchor="ctr">
            <a:spAutoFit/>
          </a:bodyPr>
          <a:lstStyle/>
          <a:p>
            <a:pPr>
              <a:spcBef>
                <a:spcPts val="0"/>
              </a:spcBef>
              <a:defRPr b="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lang="fr-FR" dirty="0" err="1"/>
              <a:t>library</a:t>
            </a:r>
            <a:r>
              <a:rPr lang="fr-FR" dirty="0"/>
              <a:t>(</a:t>
            </a:r>
            <a:r>
              <a:rPr lang="fr-FR" dirty="0" err="1"/>
              <a:t>shinyWidgets</a:t>
            </a:r>
            <a:r>
              <a:rPr lang="fr-FR" dirty="0"/>
              <a:t>)</a:t>
            </a:r>
          </a:p>
          <a:p>
            <a:pPr>
              <a:spcBef>
                <a:spcPts val="0"/>
              </a:spcBef>
              <a:defRPr b="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lang="fr-FR" dirty="0" err="1"/>
              <a:t>shinyApp</a:t>
            </a:r>
            <a:r>
              <a:rPr lang="fr-FR" dirty="0"/>
              <a:t>(</a:t>
            </a:r>
          </a:p>
          <a:p>
            <a:pPr>
              <a:spcBef>
                <a:spcPts val="0"/>
              </a:spcBef>
              <a:defRPr b="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lang="fr-FR" dirty="0"/>
              <a:t> </a:t>
            </a:r>
            <a:r>
              <a:rPr lang="fr-FR" dirty="0" err="1"/>
              <a:t>ui</a:t>
            </a:r>
            <a:r>
              <a:rPr lang="fr-FR" dirty="0"/>
              <a:t> = </a:t>
            </a:r>
            <a:r>
              <a:rPr lang="fr-FR" dirty="0" err="1"/>
              <a:t>fluidPage</a:t>
            </a:r>
            <a:r>
              <a:rPr lang="fr-FR" dirty="0"/>
              <a:t>(</a:t>
            </a:r>
          </a:p>
          <a:p>
            <a:pPr>
              <a:spcBef>
                <a:spcPts val="0"/>
              </a:spcBef>
              <a:defRPr b="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lang="fr-FR" dirty="0"/>
              <a:t>  </a:t>
            </a:r>
            <a:r>
              <a:rPr lang="fr-FR" dirty="0" err="1"/>
              <a:t>useShinydashboardPlus</a:t>
            </a:r>
            <a:r>
              <a:rPr lang="fr-FR" dirty="0"/>
              <a:t>(),</a:t>
            </a:r>
          </a:p>
          <a:p>
            <a:pPr>
              <a:spcBef>
                <a:spcPts val="0"/>
              </a:spcBef>
              <a:defRPr b="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lang="fr-FR" dirty="0"/>
              <a:t>  …</a:t>
            </a:r>
          </a:p>
          <a:p>
            <a:pPr>
              <a:spcBef>
                <a:spcPts val="0"/>
              </a:spcBef>
              <a:defRPr b="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lang="fr-FR" dirty="0"/>
              <a:t> )</a:t>
            </a:r>
          </a:p>
          <a:p>
            <a:pPr>
              <a:spcBef>
                <a:spcPts val="0"/>
              </a:spcBef>
              <a:defRPr b="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lang="fr-FR" dirty="0"/>
              <a:t>)</a:t>
            </a:r>
            <a:endParaRPr dirty="0"/>
          </a:p>
        </p:txBody>
      </p:sp>
      <p:sp>
        <p:nvSpPr>
          <p:cNvPr id="11" name="Bulle rectangulaire 10">
            <a:extLst>
              <a:ext uri="{FF2B5EF4-FFF2-40B4-BE49-F238E27FC236}">
                <a16:creationId xmlns:a16="http://schemas.microsoft.com/office/drawing/2014/main" id="{CB3C836D-218F-8D4E-B98B-66118E850EE1}"/>
              </a:ext>
            </a:extLst>
          </p:cNvPr>
          <p:cNvSpPr/>
          <p:nvPr/>
        </p:nvSpPr>
        <p:spPr>
          <a:xfrm>
            <a:off x="7878168" y="2178694"/>
            <a:ext cx="1727427" cy="405671"/>
          </a:xfrm>
          <a:prstGeom prst="wedgeRectCallout">
            <a:avLst>
              <a:gd name="adj1" fmla="val -39169"/>
              <a:gd name="adj2" fmla="val 149927"/>
            </a:avLst>
          </a:prstGeom>
          <a:blipFill rotWithShape="1">
            <a:blip r:embed="rId11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4570" tIns="54570" rIns="54570" bIns="5457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1200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dashboardHeaderPlus</a:t>
            </a:r>
            <a:r>
              <a:rPr kumimoji="0" lang="fr-FR" sz="120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()</a:t>
            </a:r>
          </a:p>
          <a:p>
            <a:pPr marL="0" marR="0" indent="0" algn="l" defTabSz="584200" rtl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1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2" name="Bulle rectangulaire 11">
            <a:extLst>
              <a:ext uri="{FF2B5EF4-FFF2-40B4-BE49-F238E27FC236}">
                <a16:creationId xmlns:a16="http://schemas.microsoft.com/office/drawing/2014/main" id="{31B990B3-36DF-694D-AB47-A31412E8FE20}"/>
              </a:ext>
            </a:extLst>
          </p:cNvPr>
          <p:cNvSpPr/>
          <p:nvPr/>
        </p:nvSpPr>
        <p:spPr>
          <a:xfrm>
            <a:off x="3803681" y="5670439"/>
            <a:ext cx="1061710" cy="553404"/>
          </a:xfrm>
          <a:prstGeom prst="wedgeRectCallout">
            <a:avLst>
              <a:gd name="adj1" fmla="val -38965"/>
              <a:gd name="adj2" fmla="val -85715"/>
            </a:avLst>
          </a:prstGeom>
          <a:blipFill rotWithShape="1">
            <a:blip r:embed="rId11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4570" tIns="54570" rIns="54570" bIns="5457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1200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dashboardSidebar</a:t>
            </a:r>
            <a:r>
              <a:rPr kumimoji="0" lang="fr-FR" sz="120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Source Sans Pro"/>
                <a:ea typeface="Source Sans Pro"/>
                <a:cs typeface="Source Sans Pro"/>
                <a:sym typeface="Wingdings" pitchFamily="2" charset="2"/>
              </a:rPr>
              <a:t>(): semi-</a:t>
            </a:r>
            <a:r>
              <a:rPr kumimoji="0" lang="fr-FR" sz="1200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Source Sans Pro"/>
                <a:ea typeface="Source Sans Pro"/>
                <a:cs typeface="Source Sans Pro"/>
                <a:sym typeface="Wingdings" pitchFamily="2" charset="2"/>
              </a:rPr>
              <a:t>collapsible</a:t>
            </a:r>
            <a:endParaRPr kumimoji="0" lang="fr-FR" sz="120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3" name="Bulle rectangulaire 12">
            <a:extLst>
              <a:ext uri="{FF2B5EF4-FFF2-40B4-BE49-F238E27FC236}">
                <a16:creationId xmlns:a16="http://schemas.microsoft.com/office/drawing/2014/main" id="{4D88881F-EFE4-1A4E-A7BE-6C82FAA21A29}"/>
              </a:ext>
            </a:extLst>
          </p:cNvPr>
          <p:cNvSpPr/>
          <p:nvPr/>
        </p:nvSpPr>
        <p:spPr>
          <a:xfrm>
            <a:off x="8544814" y="5724145"/>
            <a:ext cx="1272954" cy="405671"/>
          </a:xfrm>
          <a:prstGeom prst="wedgeRectCallout">
            <a:avLst>
              <a:gd name="adj1" fmla="val 35764"/>
              <a:gd name="adj2" fmla="val -87408"/>
            </a:avLst>
          </a:prstGeom>
          <a:blipFill rotWithShape="1">
            <a:blip r:embed="rId11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4570" tIns="54570" rIns="54570" bIns="5457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1200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rightSidebar</a:t>
            </a:r>
            <a:r>
              <a:rPr kumimoji="0" lang="fr-FR" sz="120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()</a:t>
            </a:r>
          </a:p>
          <a:p>
            <a:pPr marL="0" marR="0" indent="0" algn="l" defTabSz="584200" rtl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1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9" name="Line">
            <a:extLst>
              <a:ext uri="{FF2B5EF4-FFF2-40B4-BE49-F238E27FC236}">
                <a16:creationId xmlns:a16="http://schemas.microsoft.com/office/drawing/2014/main" id="{B8AD09D8-B81C-C040-9DF1-C7D5D86A32B8}"/>
              </a:ext>
            </a:extLst>
          </p:cNvPr>
          <p:cNvSpPr/>
          <p:nvPr/>
        </p:nvSpPr>
        <p:spPr>
          <a:xfrm>
            <a:off x="3732012" y="6723660"/>
            <a:ext cx="6212851" cy="0"/>
          </a:xfrm>
          <a:prstGeom prst="line">
            <a:avLst/>
          </a:prstGeom>
          <a:ln w="3175">
            <a:solidFill>
              <a:srgbClr val="767C85"/>
            </a:solidFill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0" name="Line">
            <a:extLst>
              <a:ext uri="{FF2B5EF4-FFF2-40B4-BE49-F238E27FC236}">
                <a16:creationId xmlns:a16="http://schemas.microsoft.com/office/drawing/2014/main" id="{16FDC73D-EBEE-0E48-87B0-AF9A09942070}"/>
              </a:ext>
            </a:extLst>
          </p:cNvPr>
          <p:cNvSpPr/>
          <p:nvPr/>
        </p:nvSpPr>
        <p:spPr>
          <a:xfrm>
            <a:off x="10366953" y="6723660"/>
            <a:ext cx="3079672" cy="0"/>
          </a:xfrm>
          <a:prstGeom prst="line">
            <a:avLst/>
          </a:prstGeom>
          <a:ln w="3175">
            <a:solidFill>
              <a:srgbClr val="767C85"/>
            </a:solidFill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5" name="Basics">
            <a:extLst>
              <a:ext uri="{FF2B5EF4-FFF2-40B4-BE49-F238E27FC236}">
                <a16:creationId xmlns:a16="http://schemas.microsoft.com/office/drawing/2014/main" id="{BF51BDF3-6961-124C-B89B-3F61ABF10B7E}"/>
              </a:ext>
            </a:extLst>
          </p:cNvPr>
          <p:cNvSpPr txBox="1"/>
          <p:nvPr/>
        </p:nvSpPr>
        <p:spPr>
          <a:xfrm>
            <a:off x="10402406" y="6892952"/>
            <a:ext cx="2983189" cy="3400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>
              <a:lnSpc>
                <a:spcPct val="80000"/>
              </a:lnSpc>
              <a:spcBef>
                <a:spcPts val="0"/>
              </a:spcBef>
              <a:defRPr sz="2500" b="0">
                <a:solidFill>
                  <a:srgbClr val="628DB5"/>
                </a:solidFill>
              </a:defRPr>
            </a:pPr>
            <a:r>
              <a:rPr lang="fr-FR" dirty="0" err="1"/>
              <a:t>Themes</a:t>
            </a:r>
            <a:r>
              <a:rPr lang="fr-FR" dirty="0"/>
              <a:t> (</a:t>
            </a:r>
            <a:r>
              <a:rPr lang="fr-FR" dirty="0" err="1"/>
              <a:t>material</a:t>
            </a:r>
            <a:r>
              <a:rPr lang="fr-FR" dirty="0"/>
              <a:t>, BS)</a:t>
            </a:r>
            <a:endParaRPr dirty="0"/>
          </a:p>
        </p:txBody>
      </p:sp>
      <p:sp>
        <p:nvSpPr>
          <p:cNvPr id="66" name="Group">
            <a:extLst>
              <a:ext uri="{FF2B5EF4-FFF2-40B4-BE49-F238E27FC236}">
                <a16:creationId xmlns:a16="http://schemas.microsoft.com/office/drawing/2014/main" id="{B7296B46-AD36-5C49-B11B-F0B8027B0F97}"/>
              </a:ext>
            </a:extLst>
          </p:cNvPr>
          <p:cNvSpPr/>
          <p:nvPr/>
        </p:nvSpPr>
        <p:spPr>
          <a:xfrm>
            <a:off x="10366953" y="7252796"/>
            <a:ext cx="3079672" cy="3013062"/>
          </a:xfrm>
          <a:prstGeom prst="rect">
            <a:avLst/>
          </a:prstGeom>
          <a:solidFill>
            <a:srgbClr val="79B0DC">
              <a:alpha val="23776"/>
            </a:srgbClr>
          </a:solidFill>
          <a:ln w="12700"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0"/>
              </a:spcBef>
              <a:defRPr sz="1000" b="0">
                <a:solidFill>
                  <a:srgbClr val="000000"/>
                </a:solidFill>
              </a:defRPr>
            </a:pPr>
            <a:endParaRPr dirty="0"/>
          </a:p>
        </p:txBody>
      </p:sp>
      <p:pic>
        <p:nvPicPr>
          <p:cNvPr id="67" name="Image 66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751D2F8C-EA15-6748-A3FE-20B7CC2219FB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083"/>
          <a:stretch/>
        </p:blipFill>
        <p:spPr>
          <a:xfrm>
            <a:off x="10709277" y="8313610"/>
            <a:ext cx="2464676" cy="1877831"/>
          </a:xfrm>
          <a:prstGeom prst="rect">
            <a:avLst/>
          </a:prstGeom>
        </p:spPr>
      </p:pic>
      <p:sp>
        <p:nvSpPr>
          <p:cNvPr id="68" name="Basics">
            <a:extLst>
              <a:ext uri="{FF2B5EF4-FFF2-40B4-BE49-F238E27FC236}">
                <a16:creationId xmlns:a16="http://schemas.microsoft.com/office/drawing/2014/main" id="{830E9BB8-BB1E-9A4F-979B-49A210098D52}"/>
              </a:ext>
            </a:extLst>
          </p:cNvPr>
          <p:cNvSpPr txBox="1"/>
          <p:nvPr/>
        </p:nvSpPr>
        <p:spPr>
          <a:xfrm>
            <a:off x="3948602" y="6872651"/>
            <a:ext cx="2213748" cy="3400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>
              <a:lnSpc>
                <a:spcPct val="80000"/>
              </a:lnSpc>
              <a:spcBef>
                <a:spcPts val="0"/>
              </a:spcBef>
              <a:defRPr sz="2500" b="0">
                <a:solidFill>
                  <a:srgbClr val="628DB5"/>
                </a:solidFill>
              </a:defRPr>
            </a:pPr>
            <a:r>
              <a:rPr lang="fr-FR" dirty="0" err="1"/>
              <a:t>Enhanced</a:t>
            </a:r>
            <a:r>
              <a:rPr lang="fr-FR" dirty="0"/>
              <a:t> boxes</a:t>
            </a:r>
            <a:endParaRPr dirty="0"/>
          </a:p>
        </p:txBody>
      </p:sp>
      <p:sp>
        <p:nvSpPr>
          <p:cNvPr id="69" name="Group">
            <a:extLst>
              <a:ext uri="{FF2B5EF4-FFF2-40B4-BE49-F238E27FC236}">
                <a16:creationId xmlns:a16="http://schemas.microsoft.com/office/drawing/2014/main" id="{5AA9851F-2062-8640-8600-CAF4AC869566}"/>
              </a:ext>
            </a:extLst>
          </p:cNvPr>
          <p:cNvSpPr/>
          <p:nvPr/>
        </p:nvSpPr>
        <p:spPr>
          <a:xfrm>
            <a:off x="3754429" y="7292767"/>
            <a:ext cx="6212851" cy="2973092"/>
          </a:xfrm>
          <a:prstGeom prst="rect">
            <a:avLst/>
          </a:prstGeom>
          <a:solidFill>
            <a:srgbClr val="79B0DC">
              <a:alpha val="23776"/>
            </a:srgbClr>
          </a:solidFill>
          <a:ln w="12700"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0"/>
              </a:spcBef>
              <a:defRPr sz="1000" b="0">
                <a:solidFill>
                  <a:srgbClr val="000000"/>
                </a:solidFill>
              </a:defRPr>
            </a:pPr>
            <a:endParaRPr dirty="0"/>
          </a:p>
        </p:txBody>
      </p:sp>
      <p:sp>
        <p:nvSpPr>
          <p:cNvPr id="70" name="ggplot(mpg, aes(hwy, cty)) +…">
            <a:extLst>
              <a:ext uri="{FF2B5EF4-FFF2-40B4-BE49-F238E27FC236}">
                <a16:creationId xmlns:a16="http://schemas.microsoft.com/office/drawing/2014/main" id="{A65DF0F6-532C-7E48-8AE5-582BDDEFEDA5}"/>
              </a:ext>
            </a:extLst>
          </p:cNvPr>
          <p:cNvSpPr txBox="1"/>
          <p:nvPr/>
        </p:nvSpPr>
        <p:spPr>
          <a:xfrm>
            <a:off x="7566899" y="8953201"/>
            <a:ext cx="2349964" cy="1218201"/>
          </a:xfrm>
          <a:prstGeom prst="rect">
            <a:avLst/>
          </a:prstGeom>
          <a:solidFill>
            <a:srgbClr val="FFFFFF"/>
          </a:solidFill>
          <a:ln w="12700">
            <a:solidFill>
              <a:srgbClr val="A6AAA9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4570" tIns="54570" rIns="54570" bIns="54570" anchor="ctr">
            <a:spAutoFit/>
          </a:bodyPr>
          <a:lstStyle/>
          <a:p>
            <a:pPr>
              <a:spcBef>
                <a:spcPts val="0"/>
              </a:spcBef>
              <a:defRPr b="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lang="fr-FR" dirty="0" err="1"/>
              <a:t>boxPlus</a:t>
            </a:r>
            <a:r>
              <a:rPr lang="fr-FR" dirty="0"/>
              <a:t>(</a:t>
            </a:r>
          </a:p>
          <a:p>
            <a:pPr>
              <a:spcBef>
                <a:spcPts val="0"/>
              </a:spcBef>
              <a:defRPr b="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lang="fr-FR" dirty="0"/>
              <a:t> </a:t>
            </a:r>
            <a:r>
              <a:rPr lang="fr-FR" b="0" dirty="0" err="1">
                <a:sym typeface="Menlo"/>
              </a:rPr>
              <a:t>closable</a:t>
            </a:r>
            <a:r>
              <a:rPr lang="fr-FR" b="0" dirty="0">
                <a:sym typeface="Menlo"/>
              </a:rPr>
              <a:t> = TRUE, </a:t>
            </a:r>
          </a:p>
          <a:p>
            <a:pPr>
              <a:spcBef>
                <a:spcPts val="0"/>
              </a:spcBef>
              <a:defRPr b="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lang="fr-FR" b="0" dirty="0">
                <a:sym typeface="Menlo"/>
              </a:rPr>
              <a:t> </a:t>
            </a:r>
            <a:r>
              <a:rPr lang="fr-FR" b="0" dirty="0" err="1">
                <a:sym typeface="Menlo"/>
              </a:rPr>
              <a:t>enable_label</a:t>
            </a:r>
            <a:r>
              <a:rPr lang="fr-FR" b="0" dirty="0">
                <a:sym typeface="Menlo"/>
              </a:rPr>
              <a:t> = TRUE,    </a:t>
            </a:r>
          </a:p>
          <a:p>
            <a:pPr>
              <a:spcBef>
                <a:spcPts val="0"/>
              </a:spcBef>
              <a:defRPr b="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lang="fr-FR" b="0" dirty="0">
                <a:sym typeface="Menlo"/>
              </a:rPr>
              <a:t> </a:t>
            </a:r>
            <a:r>
              <a:rPr lang="fr-FR" b="0" dirty="0" err="1">
                <a:sym typeface="Menlo"/>
              </a:rPr>
              <a:t>enable_dropdown</a:t>
            </a:r>
            <a:r>
              <a:rPr lang="fr-FR" b="0" dirty="0">
                <a:sym typeface="Menlo"/>
              </a:rPr>
              <a:t> = TRUE, </a:t>
            </a:r>
          </a:p>
          <a:p>
            <a:pPr>
              <a:spcBef>
                <a:spcPts val="0"/>
              </a:spcBef>
              <a:defRPr b="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lang="fr-FR" b="0" dirty="0">
                <a:sym typeface="Menlo"/>
              </a:rPr>
              <a:t> </a:t>
            </a:r>
            <a:r>
              <a:rPr lang="fr-FR" b="0" dirty="0" err="1">
                <a:sym typeface="Menlo"/>
              </a:rPr>
              <a:t>enable_sidebar</a:t>
            </a:r>
            <a:r>
              <a:rPr lang="fr-FR" b="0" dirty="0">
                <a:sym typeface="Menlo"/>
              </a:rPr>
              <a:t> = TRUE</a:t>
            </a:r>
          </a:p>
          <a:p>
            <a:pPr>
              <a:spcBef>
                <a:spcPts val="0"/>
              </a:spcBef>
              <a:defRPr b="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lang="fr-FR" dirty="0"/>
              <a:t>) </a:t>
            </a:r>
            <a:endParaRPr dirty="0"/>
          </a:p>
        </p:txBody>
      </p:sp>
      <p:pic>
        <p:nvPicPr>
          <p:cNvPr id="71" name="Image 70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26A87797-E81A-A547-882F-C26FFB23194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3681" y="7468754"/>
            <a:ext cx="3553458" cy="2717714"/>
          </a:xfrm>
          <a:prstGeom prst="rect">
            <a:avLst/>
          </a:prstGeom>
        </p:spPr>
      </p:pic>
      <p:sp>
        <p:nvSpPr>
          <p:cNvPr id="72" name="Bulle rectangulaire 71">
            <a:extLst>
              <a:ext uri="{FF2B5EF4-FFF2-40B4-BE49-F238E27FC236}">
                <a16:creationId xmlns:a16="http://schemas.microsoft.com/office/drawing/2014/main" id="{F215FF0E-276D-C84D-97B3-E5683E02F409}"/>
              </a:ext>
            </a:extLst>
          </p:cNvPr>
          <p:cNvSpPr/>
          <p:nvPr/>
        </p:nvSpPr>
        <p:spPr>
          <a:xfrm>
            <a:off x="6069038" y="7158668"/>
            <a:ext cx="586298" cy="257939"/>
          </a:xfrm>
          <a:prstGeom prst="wedgeRectCallout">
            <a:avLst>
              <a:gd name="adj1" fmla="val 28818"/>
              <a:gd name="adj2" fmla="val 94439"/>
            </a:avLst>
          </a:prstGeom>
          <a:blipFill rotWithShape="1">
            <a:blip r:embed="rId11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4570" tIns="54570" rIns="54570" bIns="5457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dirty="0">
                <a:solidFill>
                  <a:schemeClr val="bg1"/>
                </a:solidFill>
              </a:rPr>
              <a:t>label</a:t>
            </a:r>
            <a:r>
              <a:rPr kumimoji="0" lang="fr-FR" sz="120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()</a:t>
            </a:r>
          </a:p>
        </p:txBody>
      </p:sp>
      <p:sp>
        <p:nvSpPr>
          <p:cNvPr id="73" name="Bulle rectangulaire 72">
            <a:extLst>
              <a:ext uri="{FF2B5EF4-FFF2-40B4-BE49-F238E27FC236}">
                <a16:creationId xmlns:a16="http://schemas.microsoft.com/office/drawing/2014/main" id="{D1CE9566-5AE7-4C4A-9EBE-DC0CC2984AE7}"/>
              </a:ext>
            </a:extLst>
          </p:cNvPr>
          <p:cNvSpPr/>
          <p:nvPr/>
        </p:nvSpPr>
        <p:spPr>
          <a:xfrm>
            <a:off x="7527768" y="8577717"/>
            <a:ext cx="700800" cy="257939"/>
          </a:xfrm>
          <a:prstGeom prst="wedgeRectCallout">
            <a:avLst>
              <a:gd name="adj1" fmla="val -84493"/>
              <a:gd name="adj2" fmla="val 15142"/>
            </a:avLst>
          </a:prstGeom>
          <a:blipFill rotWithShape="1">
            <a:blip r:embed="rId11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4570" tIns="54570" rIns="54570" bIns="5457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dirty="0" err="1">
                <a:solidFill>
                  <a:schemeClr val="bg1"/>
                </a:solidFill>
              </a:rPr>
              <a:t>sidebar</a:t>
            </a:r>
            <a:endParaRPr kumimoji="0" lang="fr-FR" sz="120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74" name="Bulle rectangulaire 73">
            <a:extLst>
              <a:ext uri="{FF2B5EF4-FFF2-40B4-BE49-F238E27FC236}">
                <a16:creationId xmlns:a16="http://schemas.microsoft.com/office/drawing/2014/main" id="{F9D8B0BB-EA67-B64C-BFA6-FB9CB8CBA571}"/>
              </a:ext>
            </a:extLst>
          </p:cNvPr>
          <p:cNvSpPr/>
          <p:nvPr/>
        </p:nvSpPr>
        <p:spPr>
          <a:xfrm>
            <a:off x="7446640" y="7360591"/>
            <a:ext cx="516056" cy="257939"/>
          </a:xfrm>
          <a:prstGeom prst="wedgeRectCallout">
            <a:avLst>
              <a:gd name="adj1" fmla="val -81878"/>
              <a:gd name="adj2" fmla="val 43129"/>
            </a:avLst>
          </a:prstGeom>
          <a:blipFill rotWithShape="1">
            <a:blip r:embed="rId11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4570" tIns="54570" rIns="54570" bIns="5457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dirty="0">
                <a:solidFill>
                  <a:schemeClr val="bg1"/>
                </a:solidFill>
              </a:rPr>
              <a:t>close</a:t>
            </a:r>
            <a:endParaRPr kumimoji="0" lang="fr-FR" sz="120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B911CBDA-63B6-5A47-A49B-D7009BD586A7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03" t="27599" r="36588" b="33210"/>
          <a:stretch/>
        </p:blipFill>
        <p:spPr>
          <a:xfrm>
            <a:off x="11061026" y="5385482"/>
            <a:ext cx="1510457" cy="1267808"/>
          </a:xfrm>
          <a:prstGeom prst="rect">
            <a:avLst/>
          </a:prstGeom>
        </p:spPr>
      </p:pic>
      <p:sp>
        <p:nvSpPr>
          <p:cNvPr id="77" name="Line">
            <a:extLst>
              <a:ext uri="{FF2B5EF4-FFF2-40B4-BE49-F238E27FC236}">
                <a16:creationId xmlns:a16="http://schemas.microsoft.com/office/drawing/2014/main" id="{3489B974-3857-D849-9D6F-9B58107430F9}"/>
              </a:ext>
            </a:extLst>
          </p:cNvPr>
          <p:cNvSpPr/>
          <p:nvPr/>
        </p:nvSpPr>
        <p:spPr>
          <a:xfrm>
            <a:off x="10366953" y="3928792"/>
            <a:ext cx="3079672" cy="0"/>
          </a:xfrm>
          <a:prstGeom prst="line">
            <a:avLst/>
          </a:prstGeom>
          <a:ln w="3175">
            <a:solidFill>
              <a:srgbClr val="767C85"/>
            </a:solidFill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78" name="Basics">
            <a:extLst>
              <a:ext uri="{FF2B5EF4-FFF2-40B4-BE49-F238E27FC236}">
                <a16:creationId xmlns:a16="http://schemas.microsoft.com/office/drawing/2014/main" id="{779CF981-0A81-E74C-ABB0-F70B4BF376DE}"/>
              </a:ext>
            </a:extLst>
          </p:cNvPr>
          <p:cNvSpPr txBox="1"/>
          <p:nvPr/>
        </p:nvSpPr>
        <p:spPr>
          <a:xfrm>
            <a:off x="10402406" y="4098084"/>
            <a:ext cx="1439497" cy="3400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>
              <a:lnSpc>
                <a:spcPct val="80000"/>
              </a:lnSpc>
              <a:spcBef>
                <a:spcPts val="0"/>
              </a:spcBef>
              <a:defRPr sz="2500" b="0">
                <a:solidFill>
                  <a:srgbClr val="628DB5"/>
                </a:solidFill>
              </a:defRPr>
            </a:pPr>
            <a:r>
              <a:rPr lang="fr-FR" dirty="0" err="1"/>
              <a:t>Pre</a:t>
            </a:r>
            <a:r>
              <a:rPr lang="fr-FR" dirty="0"/>
              <a:t>-loader</a:t>
            </a:r>
            <a:endParaRPr dirty="0"/>
          </a:p>
        </p:txBody>
      </p:sp>
      <p:sp>
        <p:nvSpPr>
          <p:cNvPr id="79" name="ggplot(mpg, aes(hwy, cty)) +…">
            <a:extLst>
              <a:ext uri="{FF2B5EF4-FFF2-40B4-BE49-F238E27FC236}">
                <a16:creationId xmlns:a16="http://schemas.microsoft.com/office/drawing/2014/main" id="{3AE66870-A704-B54A-8D15-7335CF77077E}"/>
              </a:ext>
            </a:extLst>
          </p:cNvPr>
          <p:cNvSpPr txBox="1"/>
          <p:nvPr/>
        </p:nvSpPr>
        <p:spPr>
          <a:xfrm>
            <a:off x="10342161" y="4469314"/>
            <a:ext cx="2948186" cy="848870"/>
          </a:xfrm>
          <a:prstGeom prst="rect">
            <a:avLst/>
          </a:prstGeom>
          <a:solidFill>
            <a:srgbClr val="FFFFFF"/>
          </a:solidFill>
          <a:ln w="12700">
            <a:solidFill>
              <a:srgbClr val="A6AAA9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4570" tIns="54570" rIns="54570" bIns="54570" anchor="ctr">
            <a:spAutoFit/>
          </a:bodyPr>
          <a:lstStyle/>
          <a:p>
            <a:pPr>
              <a:spcBef>
                <a:spcPts val="0"/>
              </a:spcBef>
              <a:defRPr b="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lang="fr-FR" dirty="0" err="1"/>
              <a:t>dashboardPagePlus</a:t>
            </a:r>
            <a:r>
              <a:rPr lang="fr-FR" dirty="0"/>
              <a:t>(</a:t>
            </a:r>
          </a:p>
          <a:p>
            <a:pPr>
              <a:spcBef>
                <a:spcPts val="0"/>
              </a:spcBef>
              <a:defRPr b="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lang="fr-FR" dirty="0"/>
              <a:t> </a:t>
            </a:r>
            <a:r>
              <a:rPr lang="fr-FR" dirty="0" err="1"/>
              <a:t>enable_preloader</a:t>
            </a:r>
            <a:r>
              <a:rPr lang="fr-FR" dirty="0"/>
              <a:t> = TRUE</a:t>
            </a:r>
          </a:p>
          <a:p>
            <a:pPr>
              <a:spcBef>
                <a:spcPts val="0"/>
              </a:spcBef>
              <a:defRPr b="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lang="fr-FR" dirty="0"/>
              <a:t> …</a:t>
            </a:r>
          </a:p>
          <a:p>
            <a:pPr>
              <a:spcBef>
                <a:spcPts val="0"/>
              </a:spcBef>
              <a:defRPr b="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lang="fr-FR" dirty="0"/>
              <a:t>)</a:t>
            </a:r>
          </a:p>
        </p:txBody>
      </p:sp>
      <p:sp>
        <p:nvSpPr>
          <p:cNvPr id="80" name="ggplot(mpg, aes(hwy, cty)) +…">
            <a:extLst>
              <a:ext uri="{FF2B5EF4-FFF2-40B4-BE49-F238E27FC236}">
                <a16:creationId xmlns:a16="http://schemas.microsoft.com/office/drawing/2014/main" id="{CED305D5-19CB-B548-AA07-36A2C42422D5}"/>
              </a:ext>
            </a:extLst>
          </p:cNvPr>
          <p:cNvSpPr txBox="1"/>
          <p:nvPr/>
        </p:nvSpPr>
        <p:spPr>
          <a:xfrm>
            <a:off x="10433341" y="7360040"/>
            <a:ext cx="2948186" cy="848870"/>
          </a:xfrm>
          <a:prstGeom prst="rect">
            <a:avLst/>
          </a:prstGeom>
          <a:solidFill>
            <a:srgbClr val="FFFFFF"/>
          </a:solidFill>
          <a:ln w="12700">
            <a:solidFill>
              <a:srgbClr val="A6AAA9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4570" tIns="54570" rIns="54570" bIns="54570" anchor="ctr">
            <a:spAutoFit/>
          </a:bodyPr>
          <a:lstStyle/>
          <a:p>
            <a:pPr>
              <a:spcBef>
                <a:spcPts val="0"/>
              </a:spcBef>
              <a:defRPr b="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lang="fr-FR" dirty="0" err="1"/>
              <a:t>dashboardPagePlus</a:t>
            </a:r>
            <a:r>
              <a:rPr lang="fr-FR" dirty="0"/>
              <a:t>(</a:t>
            </a:r>
          </a:p>
          <a:p>
            <a:pPr>
              <a:spcBef>
                <a:spcPts val="0"/>
              </a:spcBef>
              <a:defRPr b="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lang="fr-FR" dirty="0"/>
              <a:t> md = TRUE</a:t>
            </a:r>
          </a:p>
          <a:p>
            <a:pPr>
              <a:spcBef>
                <a:spcPts val="0"/>
              </a:spcBef>
              <a:defRPr b="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lang="fr-FR" dirty="0"/>
              <a:t> …</a:t>
            </a:r>
          </a:p>
          <a:p>
            <a:pPr>
              <a:spcBef>
                <a:spcPts val="0"/>
              </a:spcBef>
              <a:defRPr b="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lang="fr-FR" dirty="0"/>
              <a:t>)</a:t>
            </a:r>
          </a:p>
        </p:txBody>
      </p:sp>
      <p:pic>
        <p:nvPicPr>
          <p:cNvPr id="81" name="Image 80">
            <a:extLst>
              <a:ext uri="{FF2B5EF4-FFF2-40B4-BE49-F238E27FC236}">
                <a16:creationId xmlns:a16="http://schemas.microsoft.com/office/drawing/2014/main" id="{B58069B7-2862-A345-9C63-0A81928FA88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43300" y="2755693"/>
            <a:ext cx="917152" cy="487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695818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">
            <a:extLst>
              <a:ext uri="{FF2B5EF4-FFF2-40B4-BE49-F238E27FC236}">
                <a16:creationId xmlns:a16="http://schemas.microsoft.com/office/drawing/2014/main" id="{8398C916-D536-8549-8C8C-EBB834615356}"/>
              </a:ext>
            </a:extLst>
          </p:cNvPr>
          <p:cNvGrpSpPr/>
          <p:nvPr/>
        </p:nvGrpSpPr>
        <p:grpSpPr>
          <a:xfrm>
            <a:off x="8369105" y="-1013161"/>
            <a:ext cx="6159575" cy="3553962"/>
            <a:chOff x="0" y="51032"/>
            <a:chExt cx="6159573" cy="3553961"/>
          </a:xfrm>
        </p:grpSpPr>
        <p:grpSp>
          <p:nvGrpSpPr>
            <p:cNvPr id="5" name="Group">
              <a:extLst>
                <a:ext uri="{FF2B5EF4-FFF2-40B4-BE49-F238E27FC236}">
                  <a16:creationId xmlns:a16="http://schemas.microsoft.com/office/drawing/2014/main" id="{E69C83D5-2D73-E44F-AF15-EF019A3F69E0}"/>
                </a:ext>
              </a:extLst>
            </p:cNvPr>
            <p:cNvGrpSpPr/>
            <p:nvPr/>
          </p:nvGrpSpPr>
          <p:grpSpPr>
            <a:xfrm>
              <a:off x="24975" y="51032"/>
              <a:ext cx="6134599" cy="2980091"/>
              <a:chOff x="0" y="51032"/>
              <a:chExt cx="6134598" cy="2980090"/>
            </a:xfrm>
          </p:grpSpPr>
          <p:sp>
            <p:nvSpPr>
              <p:cNvPr id="8" name="Triangle">
                <a:extLst>
                  <a:ext uri="{FF2B5EF4-FFF2-40B4-BE49-F238E27FC236}">
                    <a16:creationId xmlns:a16="http://schemas.microsoft.com/office/drawing/2014/main" id="{30190FC8-710F-1C47-AF25-C092F0280AE6}"/>
                  </a:ext>
                </a:extLst>
              </p:cNvPr>
              <p:cNvSpPr/>
              <p:nvPr/>
            </p:nvSpPr>
            <p:spPr>
              <a:xfrm rot="1800000">
                <a:off x="1177377" y="304285"/>
                <a:ext cx="1319509" cy="1143860"/>
              </a:xfrm>
              <a:prstGeom prst="triangle">
                <a:avLst/>
              </a:prstGeom>
              <a:solidFill>
                <a:srgbClr val="DEDFE0"/>
              </a:solidFill>
              <a:ln w="3175" cap="flat">
                <a:solidFill>
                  <a:srgbClr val="DEDFE0"/>
                </a:solidFill>
                <a:prstDash val="solid"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9" name="Circle">
                <a:extLst>
                  <a:ext uri="{FF2B5EF4-FFF2-40B4-BE49-F238E27FC236}">
                    <a16:creationId xmlns:a16="http://schemas.microsoft.com/office/drawing/2014/main" id="{EB320D1E-901C-9E40-A8F6-983EF9AE460B}"/>
                  </a:ext>
                </a:extLst>
              </p:cNvPr>
              <p:cNvSpPr/>
              <p:nvPr/>
            </p:nvSpPr>
            <p:spPr>
              <a:xfrm flipH="1">
                <a:off x="1550782" y="838357"/>
                <a:ext cx="422090" cy="422090"/>
              </a:xfrm>
              <a:prstGeom prst="ellipse">
                <a:avLst/>
              </a:prstGeom>
              <a:solidFill>
                <a:srgbClr val="EFEFF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0" name="Circle">
                <a:extLst>
                  <a:ext uri="{FF2B5EF4-FFF2-40B4-BE49-F238E27FC236}">
                    <a16:creationId xmlns:a16="http://schemas.microsoft.com/office/drawing/2014/main" id="{C41A2359-50CE-A847-8E31-6BB967FF22C2}"/>
                  </a:ext>
                </a:extLst>
              </p:cNvPr>
              <p:cNvSpPr/>
              <p:nvPr/>
            </p:nvSpPr>
            <p:spPr>
              <a:xfrm flipH="1">
                <a:off x="0" y="819778"/>
                <a:ext cx="422089" cy="422090"/>
              </a:xfrm>
              <a:prstGeom prst="ellipse">
                <a:avLst/>
              </a:prstGeom>
              <a:solidFill>
                <a:srgbClr val="DEDFE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1" name="Triangle">
                <a:extLst>
                  <a:ext uri="{FF2B5EF4-FFF2-40B4-BE49-F238E27FC236}">
                    <a16:creationId xmlns:a16="http://schemas.microsoft.com/office/drawing/2014/main" id="{E0D32E64-E341-FC4F-B5E2-5E9C3118DD41}"/>
                  </a:ext>
                </a:extLst>
              </p:cNvPr>
              <p:cNvSpPr/>
              <p:nvPr/>
            </p:nvSpPr>
            <p:spPr>
              <a:xfrm rot="19800000">
                <a:off x="2896973" y="973389"/>
                <a:ext cx="1319509" cy="1143860"/>
              </a:xfrm>
              <a:prstGeom prst="triangle">
                <a:avLst/>
              </a:prstGeom>
              <a:solidFill>
                <a:srgbClr val="EFEFF0"/>
              </a:solidFill>
              <a:ln w="6350" cap="flat">
                <a:solidFill>
                  <a:srgbClr val="EFEFF0"/>
                </a:solidFill>
                <a:prstDash val="solid"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2" name="Triangle">
                <a:extLst>
                  <a:ext uri="{FF2B5EF4-FFF2-40B4-BE49-F238E27FC236}">
                    <a16:creationId xmlns:a16="http://schemas.microsoft.com/office/drawing/2014/main" id="{C5ED0C7F-4FBF-E648-8FD7-F3C8AD5E52A9}"/>
                  </a:ext>
                </a:extLst>
              </p:cNvPr>
              <p:cNvSpPr/>
              <p:nvPr/>
            </p:nvSpPr>
            <p:spPr>
              <a:xfrm rot="1800000">
                <a:off x="3470359" y="1634009"/>
                <a:ext cx="1319509" cy="1143861"/>
              </a:xfrm>
              <a:prstGeom prst="triangle">
                <a:avLst/>
              </a:prstGeom>
              <a:solidFill>
                <a:srgbClr val="DEDFE0"/>
              </a:solidFill>
              <a:ln w="6350" cap="flat">
                <a:solidFill>
                  <a:srgbClr val="DEDFE0"/>
                </a:solidFill>
                <a:prstDash val="solid"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3" name="Circle">
                <a:extLst>
                  <a:ext uri="{FF2B5EF4-FFF2-40B4-BE49-F238E27FC236}">
                    <a16:creationId xmlns:a16="http://schemas.microsoft.com/office/drawing/2014/main" id="{FCEC9269-9C25-B843-9064-952002AD6C69}"/>
                  </a:ext>
                </a:extLst>
              </p:cNvPr>
              <p:cNvSpPr/>
              <p:nvPr/>
            </p:nvSpPr>
            <p:spPr>
              <a:xfrm flipH="1">
                <a:off x="3461021" y="1507461"/>
                <a:ext cx="422090" cy="422090"/>
              </a:xfrm>
              <a:prstGeom prst="ellipse">
                <a:avLst/>
              </a:prstGeom>
              <a:solidFill>
                <a:srgbClr val="DEDFE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4" name="Circle">
                <a:extLst>
                  <a:ext uri="{FF2B5EF4-FFF2-40B4-BE49-F238E27FC236}">
                    <a16:creationId xmlns:a16="http://schemas.microsoft.com/office/drawing/2014/main" id="{EF85FF15-8D3E-3942-B0D0-C989BDE3A6E2}"/>
                  </a:ext>
                </a:extLst>
              </p:cNvPr>
              <p:cNvSpPr/>
              <p:nvPr/>
            </p:nvSpPr>
            <p:spPr>
              <a:xfrm flipH="1">
                <a:off x="3843763" y="2168082"/>
                <a:ext cx="422090" cy="422090"/>
              </a:xfrm>
              <a:prstGeom prst="ellipse">
                <a:avLst/>
              </a:prstGeom>
              <a:solidFill>
                <a:srgbClr val="EFEFF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5" name="Triangle">
                <a:extLst>
                  <a:ext uri="{FF2B5EF4-FFF2-40B4-BE49-F238E27FC236}">
                    <a16:creationId xmlns:a16="http://schemas.microsoft.com/office/drawing/2014/main" id="{7CC46F36-0423-1E40-B9E7-571357181313}"/>
                  </a:ext>
                </a:extLst>
              </p:cNvPr>
              <p:cNvSpPr/>
              <p:nvPr/>
            </p:nvSpPr>
            <p:spPr>
              <a:xfrm rot="1800000">
                <a:off x="3470359" y="312963"/>
                <a:ext cx="1319509" cy="1143861"/>
              </a:xfrm>
              <a:prstGeom prst="triangle">
                <a:avLst/>
              </a:prstGeom>
              <a:solidFill>
                <a:srgbClr val="DEDFE0"/>
              </a:solidFill>
              <a:ln w="6350" cap="flat">
                <a:solidFill>
                  <a:srgbClr val="DEDFE0"/>
                </a:solidFill>
                <a:prstDash val="solid"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6" name="Circle">
                <a:extLst>
                  <a:ext uri="{FF2B5EF4-FFF2-40B4-BE49-F238E27FC236}">
                    <a16:creationId xmlns:a16="http://schemas.microsoft.com/office/drawing/2014/main" id="{FBE45F4A-7131-F340-A394-3F1E58CD8EE4}"/>
                  </a:ext>
                </a:extLst>
              </p:cNvPr>
              <p:cNvSpPr/>
              <p:nvPr/>
            </p:nvSpPr>
            <p:spPr>
              <a:xfrm flipH="1">
                <a:off x="3843763" y="847036"/>
                <a:ext cx="422090" cy="422090"/>
              </a:xfrm>
              <a:prstGeom prst="ellipse">
                <a:avLst/>
              </a:prstGeom>
              <a:solidFill>
                <a:srgbClr val="EFEFF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7" name="Triangle">
                <a:extLst>
                  <a:ext uri="{FF2B5EF4-FFF2-40B4-BE49-F238E27FC236}">
                    <a16:creationId xmlns:a16="http://schemas.microsoft.com/office/drawing/2014/main" id="{899EBE8B-85E8-164F-942B-E6EFFA06D9CB}"/>
                  </a:ext>
                </a:extLst>
              </p:cNvPr>
              <p:cNvSpPr/>
              <p:nvPr/>
            </p:nvSpPr>
            <p:spPr>
              <a:xfrm rot="19800000">
                <a:off x="4044130" y="318647"/>
                <a:ext cx="1319509" cy="1143861"/>
              </a:xfrm>
              <a:prstGeom prst="triangle">
                <a:avLst/>
              </a:prstGeom>
              <a:solidFill>
                <a:srgbClr val="EFEFF0"/>
              </a:solidFill>
              <a:ln w="6350" cap="flat">
                <a:solidFill>
                  <a:srgbClr val="EFEFF0"/>
                </a:solidFill>
                <a:prstDash val="solid"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8" name="Circle">
                <a:extLst>
                  <a:ext uri="{FF2B5EF4-FFF2-40B4-BE49-F238E27FC236}">
                    <a16:creationId xmlns:a16="http://schemas.microsoft.com/office/drawing/2014/main" id="{0D8C254F-9ED3-EC4C-BF16-8E25548B9AF7}"/>
                  </a:ext>
                </a:extLst>
              </p:cNvPr>
              <p:cNvSpPr/>
              <p:nvPr/>
            </p:nvSpPr>
            <p:spPr>
              <a:xfrm flipH="1">
                <a:off x="4608178" y="852720"/>
                <a:ext cx="422090" cy="422090"/>
              </a:xfrm>
              <a:prstGeom prst="ellipse">
                <a:avLst/>
              </a:prstGeom>
              <a:solidFill>
                <a:srgbClr val="DEDFE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9" name="Triangle">
                <a:extLst>
                  <a:ext uri="{FF2B5EF4-FFF2-40B4-BE49-F238E27FC236}">
                    <a16:creationId xmlns:a16="http://schemas.microsoft.com/office/drawing/2014/main" id="{C18082B7-F3D5-1142-B302-41BED1806088}"/>
                  </a:ext>
                </a:extLst>
              </p:cNvPr>
              <p:cNvSpPr/>
              <p:nvPr/>
            </p:nvSpPr>
            <p:spPr>
              <a:xfrm rot="1800000">
                <a:off x="4617515" y="979268"/>
                <a:ext cx="1319509" cy="1143861"/>
              </a:xfrm>
              <a:prstGeom prst="triangle">
                <a:avLst/>
              </a:prstGeom>
              <a:solidFill>
                <a:srgbClr val="DEDFE0"/>
              </a:solidFill>
              <a:ln w="6350" cap="flat">
                <a:solidFill>
                  <a:srgbClr val="DEDFE0"/>
                </a:solidFill>
                <a:prstDash val="solid"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20" name="Circle">
                <a:extLst>
                  <a:ext uri="{FF2B5EF4-FFF2-40B4-BE49-F238E27FC236}">
                    <a16:creationId xmlns:a16="http://schemas.microsoft.com/office/drawing/2014/main" id="{BEECC074-4CC6-5743-9FBE-856557755649}"/>
                  </a:ext>
                </a:extLst>
              </p:cNvPr>
              <p:cNvSpPr/>
              <p:nvPr/>
            </p:nvSpPr>
            <p:spPr>
              <a:xfrm flipH="1">
                <a:off x="4990920" y="1513341"/>
                <a:ext cx="422090" cy="422090"/>
              </a:xfrm>
              <a:prstGeom prst="ellipse">
                <a:avLst/>
              </a:prstGeom>
              <a:solidFill>
                <a:srgbClr val="EFEFF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21" name="Triangle">
                <a:extLst>
                  <a:ext uri="{FF2B5EF4-FFF2-40B4-BE49-F238E27FC236}">
                    <a16:creationId xmlns:a16="http://schemas.microsoft.com/office/drawing/2014/main" id="{794D9436-D6B9-E747-B012-5D96DD562A83}"/>
                  </a:ext>
                </a:extLst>
              </p:cNvPr>
              <p:cNvSpPr/>
              <p:nvPr/>
            </p:nvSpPr>
            <p:spPr>
              <a:xfrm rot="19800000">
                <a:off x="1751148" y="309969"/>
                <a:ext cx="1319510" cy="1143860"/>
              </a:xfrm>
              <a:prstGeom prst="triangle">
                <a:avLst/>
              </a:prstGeom>
              <a:solidFill>
                <a:srgbClr val="EFEFF0"/>
              </a:solidFill>
              <a:ln w="6350" cap="flat">
                <a:solidFill>
                  <a:srgbClr val="EFEFF0"/>
                </a:solidFill>
                <a:prstDash val="solid"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22" name="Circle">
                <a:extLst>
                  <a:ext uri="{FF2B5EF4-FFF2-40B4-BE49-F238E27FC236}">
                    <a16:creationId xmlns:a16="http://schemas.microsoft.com/office/drawing/2014/main" id="{876C9163-2B6D-5E4D-AEC0-265A15CA7BB4}"/>
                  </a:ext>
                </a:extLst>
              </p:cNvPr>
              <p:cNvSpPr/>
              <p:nvPr/>
            </p:nvSpPr>
            <p:spPr>
              <a:xfrm flipH="1">
                <a:off x="2315196" y="844041"/>
                <a:ext cx="422090" cy="422090"/>
              </a:xfrm>
              <a:prstGeom prst="ellipse">
                <a:avLst/>
              </a:prstGeom>
              <a:solidFill>
                <a:srgbClr val="DEDFE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</p:grpSp>
        <p:sp>
          <p:nvSpPr>
            <p:cNvPr id="6" name="Rectangle">
              <a:extLst>
                <a:ext uri="{FF2B5EF4-FFF2-40B4-BE49-F238E27FC236}">
                  <a16:creationId xmlns:a16="http://schemas.microsoft.com/office/drawing/2014/main" id="{658A2EB3-7DCE-EC46-85E0-8C95C76BEE58}"/>
                </a:ext>
              </a:extLst>
            </p:cNvPr>
            <p:cNvSpPr/>
            <p:nvPr/>
          </p:nvSpPr>
          <p:spPr>
            <a:xfrm>
              <a:off x="1682" y="1038072"/>
              <a:ext cx="5593304" cy="2566922"/>
            </a:xfrm>
            <a:prstGeom prst="rect">
              <a:avLst/>
            </a:prstGeom>
            <a:gradFill flip="none" rotWithShape="1">
              <a:gsLst>
                <a:gs pos="0">
                  <a:srgbClr val="FFFFFF">
                    <a:alpha val="0"/>
                  </a:srgbClr>
                </a:gs>
                <a:gs pos="20382">
                  <a:srgbClr val="FFFFFF">
                    <a:alpha val="45796"/>
                  </a:srgbClr>
                </a:gs>
                <a:gs pos="35803">
                  <a:srgbClr val="FFFFFF">
                    <a:alpha val="72898"/>
                  </a:srgbClr>
                </a:gs>
                <a:gs pos="55434">
                  <a:srgbClr val="FFFFFF"/>
                </a:gs>
              </a:gsLst>
              <a:path path="shape">
                <a:fillToRect l="49659" t="-26178" r="50340" b="126178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54570" tIns="54570" rIns="54570" bIns="54570" numCol="1" anchor="ctr">
              <a:noAutofit/>
            </a:bodyPr>
            <a:lstStyle/>
            <a:p>
              <a:pPr>
                <a:lnSpc>
                  <a:spcPct val="80000"/>
                </a:lnSpc>
                <a:spcBef>
                  <a:spcPts val="0"/>
                </a:spcBef>
                <a:defRPr b="0">
                  <a:solidFill>
                    <a:srgbClr val="000000"/>
                  </a:solidFill>
                </a:defRPr>
              </a:pPr>
              <a:endParaRPr/>
            </a:p>
          </p:txBody>
        </p:sp>
        <p:pic>
          <p:nvPicPr>
            <p:cNvPr id="7" name="Image" descr="Image">
              <a:extLst>
                <a:ext uri="{FF2B5EF4-FFF2-40B4-BE49-F238E27FC236}">
                  <a16:creationId xmlns:a16="http://schemas.microsoft.com/office/drawing/2014/main" id="{03D16C5A-CF84-7948-B7E9-6A78C75EEBA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379670"/>
              <a:ext cx="5603816" cy="299296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4" name="Line">
            <a:extLst>
              <a:ext uri="{FF2B5EF4-FFF2-40B4-BE49-F238E27FC236}">
                <a16:creationId xmlns:a16="http://schemas.microsoft.com/office/drawing/2014/main" id="{0B0F5864-D32F-D448-AA2C-7FAC5D6E35F7}"/>
              </a:ext>
            </a:extLst>
          </p:cNvPr>
          <p:cNvSpPr/>
          <p:nvPr/>
        </p:nvSpPr>
        <p:spPr>
          <a:xfrm>
            <a:off x="296751" y="345958"/>
            <a:ext cx="3079672" cy="0"/>
          </a:xfrm>
          <a:prstGeom prst="line">
            <a:avLst/>
          </a:prstGeom>
          <a:ln w="3175">
            <a:solidFill>
              <a:srgbClr val="767C85"/>
            </a:solidFill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5" name="Basics">
            <a:extLst>
              <a:ext uri="{FF2B5EF4-FFF2-40B4-BE49-F238E27FC236}">
                <a16:creationId xmlns:a16="http://schemas.microsoft.com/office/drawing/2014/main" id="{B581A8B9-A833-D441-9184-9AC110C3CBCD}"/>
              </a:ext>
            </a:extLst>
          </p:cNvPr>
          <p:cNvSpPr txBox="1"/>
          <p:nvPr/>
        </p:nvSpPr>
        <p:spPr>
          <a:xfrm>
            <a:off x="258957" y="6665560"/>
            <a:ext cx="1689565" cy="3400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>
              <a:lnSpc>
                <a:spcPct val="80000"/>
              </a:lnSpc>
              <a:spcBef>
                <a:spcPts val="0"/>
              </a:spcBef>
              <a:defRPr sz="2500" b="0">
                <a:solidFill>
                  <a:srgbClr val="628DB5"/>
                </a:solidFill>
              </a:defRPr>
            </a:pPr>
            <a:r>
              <a:rPr lang="fr-FR" dirty="0"/>
              <a:t>Social boxes</a:t>
            </a:r>
            <a:endParaRPr dirty="0"/>
          </a:p>
        </p:txBody>
      </p:sp>
      <p:sp>
        <p:nvSpPr>
          <p:cNvPr id="46" name="Line">
            <a:extLst>
              <a:ext uri="{FF2B5EF4-FFF2-40B4-BE49-F238E27FC236}">
                <a16:creationId xmlns:a16="http://schemas.microsoft.com/office/drawing/2014/main" id="{17D989FE-BD70-204B-A3C8-2ADB8CD7E42B}"/>
              </a:ext>
            </a:extLst>
          </p:cNvPr>
          <p:cNvSpPr/>
          <p:nvPr/>
        </p:nvSpPr>
        <p:spPr>
          <a:xfrm>
            <a:off x="267608" y="6619675"/>
            <a:ext cx="3079672" cy="0"/>
          </a:xfrm>
          <a:prstGeom prst="line">
            <a:avLst/>
          </a:prstGeom>
          <a:ln w="3175">
            <a:solidFill>
              <a:srgbClr val="767C85"/>
            </a:solidFill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7" name="Group">
            <a:extLst>
              <a:ext uri="{FF2B5EF4-FFF2-40B4-BE49-F238E27FC236}">
                <a16:creationId xmlns:a16="http://schemas.microsoft.com/office/drawing/2014/main" id="{0003786D-6155-2041-AC35-B158C110543A}"/>
              </a:ext>
            </a:extLst>
          </p:cNvPr>
          <p:cNvSpPr/>
          <p:nvPr/>
        </p:nvSpPr>
        <p:spPr>
          <a:xfrm>
            <a:off x="93926" y="7087268"/>
            <a:ext cx="3774905" cy="3445836"/>
          </a:xfrm>
          <a:prstGeom prst="rect">
            <a:avLst/>
          </a:prstGeom>
          <a:solidFill>
            <a:srgbClr val="79B0DC">
              <a:alpha val="23776"/>
            </a:srgbClr>
          </a:solidFill>
          <a:ln w="12700"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0"/>
              </a:spcBef>
              <a:defRPr sz="1000" b="0">
                <a:solidFill>
                  <a:srgbClr val="000000"/>
                </a:solidFill>
              </a:defRPr>
            </a:pPr>
            <a:endParaRPr dirty="0"/>
          </a:p>
        </p:txBody>
      </p:sp>
      <p:pic>
        <p:nvPicPr>
          <p:cNvPr id="48" name="Image 47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5DC7C121-6B21-4445-928D-6B8DBFDA89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230" y="7579922"/>
            <a:ext cx="3162979" cy="2810185"/>
          </a:xfrm>
          <a:prstGeom prst="rect">
            <a:avLst/>
          </a:prstGeom>
        </p:spPr>
      </p:pic>
      <p:sp>
        <p:nvSpPr>
          <p:cNvPr id="49" name="Group">
            <a:extLst>
              <a:ext uri="{FF2B5EF4-FFF2-40B4-BE49-F238E27FC236}">
                <a16:creationId xmlns:a16="http://schemas.microsoft.com/office/drawing/2014/main" id="{0D720CB6-21E4-C54C-923A-EF38B9BC9E9A}"/>
              </a:ext>
            </a:extLst>
          </p:cNvPr>
          <p:cNvSpPr/>
          <p:nvPr/>
        </p:nvSpPr>
        <p:spPr>
          <a:xfrm>
            <a:off x="4032643" y="819878"/>
            <a:ext cx="4118291" cy="9739273"/>
          </a:xfrm>
          <a:prstGeom prst="rect">
            <a:avLst/>
          </a:prstGeom>
          <a:solidFill>
            <a:srgbClr val="79B0DC">
              <a:alpha val="23776"/>
            </a:srgbClr>
          </a:solidFill>
          <a:ln w="12700"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0"/>
              </a:spcBef>
              <a:defRPr sz="1000" b="0">
                <a:solidFill>
                  <a:srgbClr val="000000"/>
                </a:solidFill>
              </a:defRPr>
            </a:pPr>
            <a:endParaRPr dirty="0"/>
          </a:p>
        </p:txBody>
      </p:sp>
      <p:pic>
        <p:nvPicPr>
          <p:cNvPr id="50" name="Image 49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05157E59-08BB-3546-949F-94C90BF7F2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5668" y="6820665"/>
            <a:ext cx="2392791" cy="3657274"/>
          </a:xfrm>
          <a:prstGeom prst="rect">
            <a:avLst/>
          </a:prstGeom>
        </p:spPr>
      </p:pic>
      <p:pic>
        <p:nvPicPr>
          <p:cNvPr id="51" name="Image 50" descr="Une image contenant capture d’écran, intérieur, plancher&#10;&#10;Description générée automatiquement">
            <a:extLst>
              <a:ext uri="{FF2B5EF4-FFF2-40B4-BE49-F238E27FC236}">
                <a16:creationId xmlns:a16="http://schemas.microsoft.com/office/drawing/2014/main" id="{04A5077C-5118-9F47-BBE3-37CB70798D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7446" y="1986310"/>
            <a:ext cx="3448683" cy="3896887"/>
          </a:xfrm>
          <a:prstGeom prst="rect">
            <a:avLst/>
          </a:prstGeom>
        </p:spPr>
      </p:pic>
      <p:sp>
        <p:nvSpPr>
          <p:cNvPr id="52" name="Group">
            <a:extLst>
              <a:ext uri="{FF2B5EF4-FFF2-40B4-BE49-F238E27FC236}">
                <a16:creationId xmlns:a16="http://schemas.microsoft.com/office/drawing/2014/main" id="{BA9B9EF8-1BDE-DB47-BDC1-D52775C00955}"/>
              </a:ext>
            </a:extLst>
          </p:cNvPr>
          <p:cNvSpPr/>
          <p:nvPr/>
        </p:nvSpPr>
        <p:spPr>
          <a:xfrm>
            <a:off x="8357151" y="819878"/>
            <a:ext cx="4645109" cy="9739273"/>
          </a:xfrm>
          <a:prstGeom prst="rect">
            <a:avLst/>
          </a:prstGeom>
          <a:solidFill>
            <a:srgbClr val="79B0DC">
              <a:alpha val="23776"/>
            </a:srgbClr>
          </a:solidFill>
          <a:ln w="12700"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0"/>
              </a:spcBef>
              <a:defRPr sz="1000" b="0">
                <a:solidFill>
                  <a:srgbClr val="000000"/>
                </a:solidFill>
              </a:defRPr>
            </a:pPr>
            <a:endParaRPr dirty="0"/>
          </a:p>
        </p:txBody>
      </p:sp>
      <p:pic>
        <p:nvPicPr>
          <p:cNvPr id="53" name="Image 52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74D89221-DB28-B14B-A734-670FB995C5C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7919" y="1369125"/>
            <a:ext cx="3394621" cy="3767587"/>
          </a:xfrm>
          <a:prstGeom prst="rect">
            <a:avLst/>
          </a:prstGeom>
        </p:spPr>
      </p:pic>
      <p:sp>
        <p:nvSpPr>
          <p:cNvPr id="54" name="Basics">
            <a:extLst>
              <a:ext uri="{FF2B5EF4-FFF2-40B4-BE49-F238E27FC236}">
                <a16:creationId xmlns:a16="http://schemas.microsoft.com/office/drawing/2014/main" id="{E6345E51-6DC9-2D49-8635-03EB31E677FA}"/>
              </a:ext>
            </a:extLst>
          </p:cNvPr>
          <p:cNvSpPr txBox="1"/>
          <p:nvPr/>
        </p:nvSpPr>
        <p:spPr>
          <a:xfrm>
            <a:off x="4973548" y="389399"/>
            <a:ext cx="2603277" cy="3400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>
              <a:lnSpc>
                <a:spcPct val="80000"/>
              </a:lnSpc>
              <a:spcBef>
                <a:spcPts val="0"/>
              </a:spcBef>
              <a:defRPr sz="2500" b="0">
                <a:solidFill>
                  <a:srgbClr val="628DB5"/>
                </a:solidFill>
              </a:defRPr>
            </a:pPr>
            <a:r>
              <a:rPr lang="fr-FR" dirty="0"/>
              <a:t>Extra Box </a:t>
            </a:r>
            <a:r>
              <a:rPr lang="fr-FR" dirty="0" err="1"/>
              <a:t>Elements</a:t>
            </a:r>
            <a:endParaRPr dirty="0"/>
          </a:p>
        </p:txBody>
      </p:sp>
      <p:sp>
        <p:nvSpPr>
          <p:cNvPr id="55" name="Line">
            <a:extLst>
              <a:ext uri="{FF2B5EF4-FFF2-40B4-BE49-F238E27FC236}">
                <a16:creationId xmlns:a16="http://schemas.microsoft.com/office/drawing/2014/main" id="{B784CB72-4EB6-204B-A32E-1D3A98F52EEA}"/>
              </a:ext>
            </a:extLst>
          </p:cNvPr>
          <p:cNvSpPr/>
          <p:nvPr/>
        </p:nvSpPr>
        <p:spPr>
          <a:xfrm flipV="1">
            <a:off x="4032642" y="343513"/>
            <a:ext cx="4118291" cy="0"/>
          </a:xfrm>
          <a:prstGeom prst="line">
            <a:avLst/>
          </a:prstGeom>
          <a:ln w="3175">
            <a:solidFill>
              <a:srgbClr val="767C85"/>
            </a:solidFill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 dirty="0"/>
          </a:p>
        </p:txBody>
      </p:sp>
      <p:pic>
        <p:nvPicPr>
          <p:cNvPr id="57" name="Image 56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F3C245F5-65F7-B644-8B4E-BCA27026B41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7919" y="5610405"/>
            <a:ext cx="3469399" cy="1129050"/>
          </a:xfrm>
          <a:prstGeom prst="rect">
            <a:avLst/>
          </a:prstGeom>
        </p:spPr>
      </p:pic>
      <p:pic>
        <p:nvPicPr>
          <p:cNvPr id="59" name="Image 58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ED423733-DA17-2847-B510-CA0911C39CF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6810" y="6984105"/>
            <a:ext cx="3676494" cy="1665197"/>
          </a:xfrm>
          <a:prstGeom prst="rect">
            <a:avLst/>
          </a:prstGeom>
        </p:spPr>
      </p:pic>
      <p:sp>
        <p:nvSpPr>
          <p:cNvPr id="63" name="ggplot(mpg, aes(hwy, cty)) +…">
            <a:extLst>
              <a:ext uri="{FF2B5EF4-FFF2-40B4-BE49-F238E27FC236}">
                <a16:creationId xmlns:a16="http://schemas.microsoft.com/office/drawing/2014/main" id="{43152250-0383-FB43-9E33-332DF7284F57}"/>
              </a:ext>
            </a:extLst>
          </p:cNvPr>
          <p:cNvSpPr txBox="1"/>
          <p:nvPr/>
        </p:nvSpPr>
        <p:spPr>
          <a:xfrm>
            <a:off x="602229" y="7186159"/>
            <a:ext cx="2700979" cy="294872"/>
          </a:xfrm>
          <a:prstGeom prst="rect">
            <a:avLst/>
          </a:prstGeom>
          <a:solidFill>
            <a:srgbClr val="FFFFFF"/>
          </a:solidFill>
          <a:ln w="12700">
            <a:solidFill>
              <a:srgbClr val="A6AAA9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4570" tIns="54570" rIns="54570" bIns="54570" anchor="ctr">
            <a:spAutoFit/>
          </a:bodyPr>
          <a:lstStyle/>
          <a:p>
            <a:pPr>
              <a:spcBef>
                <a:spcPts val="0"/>
              </a:spcBef>
              <a:defRPr b="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lang="fr-FR" dirty="0" err="1"/>
              <a:t>widgetUserBox</a:t>
            </a:r>
            <a:r>
              <a:rPr lang="fr-FR" dirty="0"/>
              <a:t>()</a:t>
            </a:r>
            <a:endParaRPr dirty="0"/>
          </a:p>
        </p:txBody>
      </p:sp>
      <p:sp>
        <p:nvSpPr>
          <p:cNvPr id="64" name="ggplot(mpg, aes(hwy, cty)) +…">
            <a:extLst>
              <a:ext uri="{FF2B5EF4-FFF2-40B4-BE49-F238E27FC236}">
                <a16:creationId xmlns:a16="http://schemas.microsoft.com/office/drawing/2014/main" id="{4C5DDA63-CD70-E344-972A-241197A52ABD}"/>
              </a:ext>
            </a:extLst>
          </p:cNvPr>
          <p:cNvSpPr txBox="1"/>
          <p:nvPr/>
        </p:nvSpPr>
        <p:spPr>
          <a:xfrm>
            <a:off x="4731891" y="1001533"/>
            <a:ext cx="2700979" cy="848870"/>
          </a:xfrm>
          <a:prstGeom prst="rect">
            <a:avLst/>
          </a:prstGeom>
          <a:solidFill>
            <a:srgbClr val="FFFFFF"/>
          </a:solidFill>
          <a:ln w="12700">
            <a:solidFill>
              <a:srgbClr val="A6AAA9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4570" tIns="54570" rIns="54570" bIns="54570" anchor="ctr">
            <a:spAutoFit/>
          </a:bodyPr>
          <a:lstStyle/>
          <a:p>
            <a:pPr>
              <a:spcBef>
                <a:spcPts val="0"/>
              </a:spcBef>
              <a:defRPr b="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lang="fr-FR" dirty="0" err="1"/>
              <a:t>userPost</a:t>
            </a:r>
            <a:r>
              <a:rPr lang="fr-FR" dirty="0"/>
              <a:t>()</a:t>
            </a:r>
          </a:p>
          <a:p>
            <a:pPr>
              <a:spcBef>
                <a:spcPts val="0"/>
              </a:spcBef>
              <a:defRPr b="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lang="fr-FR" dirty="0" err="1"/>
              <a:t>userPostToolItemList</a:t>
            </a:r>
            <a:r>
              <a:rPr lang="fr-FR" dirty="0"/>
              <a:t>()</a:t>
            </a:r>
          </a:p>
          <a:p>
            <a:pPr>
              <a:spcBef>
                <a:spcPts val="0"/>
              </a:spcBef>
              <a:defRPr b="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lang="fr-FR" dirty="0" err="1"/>
              <a:t>userPostToolItem</a:t>
            </a:r>
            <a:r>
              <a:rPr lang="fr-FR" dirty="0"/>
              <a:t>()</a:t>
            </a:r>
          </a:p>
          <a:p>
            <a:pPr>
              <a:spcBef>
                <a:spcPts val="0"/>
              </a:spcBef>
              <a:defRPr b="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lang="fr-FR" dirty="0" err="1"/>
              <a:t>userPostMedia</a:t>
            </a:r>
            <a:r>
              <a:rPr lang="fr-FR" dirty="0"/>
              <a:t>()</a:t>
            </a:r>
            <a:endParaRPr dirty="0"/>
          </a:p>
        </p:txBody>
      </p:sp>
      <p:sp>
        <p:nvSpPr>
          <p:cNvPr id="65" name="ggplot(mpg, aes(hwy, cty)) +…">
            <a:extLst>
              <a:ext uri="{FF2B5EF4-FFF2-40B4-BE49-F238E27FC236}">
                <a16:creationId xmlns:a16="http://schemas.microsoft.com/office/drawing/2014/main" id="{08D34B40-2BBD-CE49-9DAF-613146BD7C4F}"/>
              </a:ext>
            </a:extLst>
          </p:cNvPr>
          <p:cNvSpPr txBox="1"/>
          <p:nvPr/>
        </p:nvSpPr>
        <p:spPr>
          <a:xfrm>
            <a:off x="4731891" y="6075249"/>
            <a:ext cx="2700979" cy="664204"/>
          </a:xfrm>
          <a:prstGeom prst="rect">
            <a:avLst/>
          </a:prstGeom>
          <a:solidFill>
            <a:srgbClr val="FFFFFF"/>
          </a:solidFill>
          <a:ln w="12700">
            <a:solidFill>
              <a:srgbClr val="A6AAA9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4570" tIns="54570" rIns="54570" bIns="54570" anchor="ctr">
            <a:spAutoFit/>
          </a:bodyPr>
          <a:lstStyle/>
          <a:p>
            <a:pPr>
              <a:spcBef>
                <a:spcPts val="0"/>
              </a:spcBef>
              <a:defRPr b="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lang="fr-FR" dirty="0" err="1"/>
              <a:t>boxProfile</a:t>
            </a:r>
            <a:r>
              <a:rPr lang="fr-FR" dirty="0"/>
              <a:t>()</a:t>
            </a:r>
          </a:p>
          <a:p>
            <a:pPr>
              <a:spcBef>
                <a:spcPts val="0"/>
              </a:spcBef>
              <a:defRPr b="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lang="fr-FR" dirty="0" err="1"/>
              <a:t>boxProfileItemList</a:t>
            </a:r>
            <a:r>
              <a:rPr lang="fr-FR" dirty="0"/>
              <a:t>()</a:t>
            </a:r>
          </a:p>
          <a:p>
            <a:pPr>
              <a:spcBef>
                <a:spcPts val="0"/>
              </a:spcBef>
              <a:defRPr b="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lang="fr-FR" dirty="0" err="1"/>
              <a:t>boxProfileItem</a:t>
            </a:r>
            <a:r>
              <a:rPr lang="fr-FR" dirty="0"/>
              <a:t>()</a:t>
            </a:r>
          </a:p>
        </p:txBody>
      </p:sp>
      <p:sp>
        <p:nvSpPr>
          <p:cNvPr id="66" name="ggplot(mpg, aes(hwy, cty)) +…">
            <a:extLst>
              <a:ext uri="{FF2B5EF4-FFF2-40B4-BE49-F238E27FC236}">
                <a16:creationId xmlns:a16="http://schemas.microsoft.com/office/drawing/2014/main" id="{58BEA174-3EFB-B543-9AF5-943D05CF5A4C}"/>
              </a:ext>
            </a:extLst>
          </p:cNvPr>
          <p:cNvSpPr txBox="1"/>
          <p:nvPr/>
        </p:nvSpPr>
        <p:spPr>
          <a:xfrm>
            <a:off x="8995562" y="839770"/>
            <a:ext cx="2700979" cy="294872"/>
          </a:xfrm>
          <a:prstGeom prst="rect">
            <a:avLst/>
          </a:prstGeom>
          <a:solidFill>
            <a:srgbClr val="FFFFFF"/>
          </a:solidFill>
          <a:ln w="12700">
            <a:solidFill>
              <a:srgbClr val="A6AAA9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4570" tIns="54570" rIns="54570" bIns="54570" anchor="ctr">
            <a:spAutoFit/>
          </a:bodyPr>
          <a:lstStyle/>
          <a:p>
            <a:pPr>
              <a:spcBef>
                <a:spcPts val="0"/>
              </a:spcBef>
              <a:defRPr b="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lang="fr-FR" dirty="0" err="1"/>
              <a:t>timeLineBlock</a:t>
            </a:r>
            <a:r>
              <a:rPr lang="fr-FR" dirty="0"/>
              <a:t>()</a:t>
            </a:r>
          </a:p>
        </p:txBody>
      </p:sp>
      <p:sp>
        <p:nvSpPr>
          <p:cNvPr id="67" name="Basics">
            <a:extLst>
              <a:ext uri="{FF2B5EF4-FFF2-40B4-BE49-F238E27FC236}">
                <a16:creationId xmlns:a16="http://schemas.microsoft.com/office/drawing/2014/main" id="{CCDE9D50-8311-EC49-96C9-F415A0095617}"/>
              </a:ext>
            </a:extLst>
          </p:cNvPr>
          <p:cNvSpPr txBox="1"/>
          <p:nvPr/>
        </p:nvSpPr>
        <p:spPr>
          <a:xfrm>
            <a:off x="296751" y="484299"/>
            <a:ext cx="2045432" cy="3400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>
              <a:lnSpc>
                <a:spcPct val="80000"/>
              </a:lnSpc>
              <a:spcBef>
                <a:spcPts val="0"/>
              </a:spcBef>
              <a:defRPr sz="2500" b="0">
                <a:solidFill>
                  <a:srgbClr val="628DB5"/>
                </a:solidFill>
              </a:defRPr>
            </a:pPr>
            <a:r>
              <a:rPr lang="fr-FR" dirty="0"/>
              <a:t>Gradient boxes</a:t>
            </a:r>
            <a:endParaRPr dirty="0"/>
          </a:p>
        </p:txBody>
      </p:sp>
      <p:sp>
        <p:nvSpPr>
          <p:cNvPr id="68" name="Group">
            <a:extLst>
              <a:ext uri="{FF2B5EF4-FFF2-40B4-BE49-F238E27FC236}">
                <a16:creationId xmlns:a16="http://schemas.microsoft.com/office/drawing/2014/main" id="{C6A57B18-4617-514A-81EB-C4A8140C61EA}"/>
              </a:ext>
            </a:extLst>
          </p:cNvPr>
          <p:cNvSpPr/>
          <p:nvPr/>
        </p:nvSpPr>
        <p:spPr>
          <a:xfrm>
            <a:off x="258957" y="898674"/>
            <a:ext cx="3438881" cy="4984521"/>
          </a:xfrm>
          <a:prstGeom prst="rect">
            <a:avLst/>
          </a:prstGeom>
          <a:solidFill>
            <a:srgbClr val="79B0DC">
              <a:alpha val="23776"/>
            </a:srgbClr>
          </a:solidFill>
          <a:ln w="12700"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0"/>
              </a:spcBef>
              <a:defRPr sz="1000" b="0">
                <a:solidFill>
                  <a:srgbClr val="000000"/>
                </a:solidFill>
              </a:defRPr>
            </a:pPr>
            <a:endParaRPr dirty="0"/>
          </a:p>
        </p:txBody>
      </p:sp>
      <p:pic>
        <p:nvPicPr>
          <p:cNvPr id="69" name="Image 68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8821DD68-5FD0-414A-8FFD-179B0C5FC6C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635" y="1475934"/>
            <a:ext cx="3119574" cy="3080510"/>
          </a:xfrm>
          <a:prstGeom prst="rect">
            <a:avLst/>
          </a:prstGeom>
        </p:spPr>
      </p:pic>
      <p:sp>
        <p:nvSpPr>
          <p:cNvPr id="70" name="ggplot(mpg, aes(hwy, cty)) +…">
            <a:extLst>
              <a:ext uri="{FF2B5EF4-FFF2-40B4-BE49-F238E27FC236}">
                <a16:creationId xmlns:a16="http://schemas.microsoft.com/office/drawing/2014/main" id="{A40F4556-B1F5-2345-B3B2-46095DB598B7}"/>
              </a:ext>
            </a:extLst>
          </p:cNvPr>
          <p:cNvSpPr txBox="1"/>
          <p:nvPr/>
        </p:nvSpPr>
        <p:spPr>
          <a:xfrm>
            <a:off x="486097" y="1082171"/>
            <a:ext cx="2700979" cy="294872"/>
          </a:xfrm>
          <a:prstGeom prst="rect">
            <a:avLst/>
          </a:prstGeom>
          <a:solidFill>
            <a:srgbClr val="FFFFFF"/>
          </a:solidFill>
          <a:ln w="12700">
            <a:solidFill>
              <a:srgbClr val="A6AAA9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4570" tIns="54570" rIns="54570" bIns="54570" anchor="ctr">
            <a:spAutoFit/>
          </a:bodyPr>
          <a:lstStyle/>
          <a:p>
            <a:pPr>
              <a:spcBef>
                <a:spcPts val="0"/>
              </a:spcBef>
              <a:defRPr b="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lang="fr-FR" dirty="0" err="1"/>
              <a:t>gradientBox</a:t>
            </a:r>
            <a:r>
              <a:rPr lang="fr-FR" dirty="0"/>
              <a:t>()</a:t>
            </a:r>
            <a:endParaRPr dirty="0"/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DE5A1545-246B-7E45-BD36-88ADAAB474B4}"/>
              </a:ext>
            </a:extLst>
          </p:cNvPr>
          <p:cNvSpPr txBox="1"/>
          <p:nvPr/>
        </p:nvSpPr>
        <p:spPr>
          <a:xfrm>
            <a:off x="486097" y="4613523"/>
            <a:ext cx="2700979" cy="105918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4570" tIns="54570" rIns="54570" bIns="5457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1200" b="1" i="0" u="none" strike="noStrike" cap="none" spc="0" normalizeH="0" baseline="0" dirty="0">
                <a:ln>
                  <a:noFill/>
                </a:ln>
                <a:solidFill>
                  <a:srgbClr val="4C4C4C"/>
                </a:solidFill>
                <a:effectLst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This </a:t>
            </a:r>
            <a:r>
              <a:rPr kumimoji="0" lang="fr-FR" sz="1200" b="1" i="0" u="none" strike="noStrike" cap="none" spc="0" normalizeH="0" baseline="0" dirty="0" err="1">
                <a:ln>
                  <a:noFill/>
                </a:ln>
                <a:solidFill>
                  <a:srgbClr val="4C4C4C"/>
                </a:solidFill>
                <a:effectLst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feature</a:t>
            </a:r>
            <a:r>
              <a:rPr kumimoji="0" lang="fr-FR" sz="1200" b="1" i="0" u="none" strike="noStrike" cap="none" spc="0" normalizeH="0" baseline="0" dirty="0">
                <a:ln>
                  <a:noFill/>
                </a:ln>
                <a:solidFill>
                  <a:srgbClr val="4C4C4C"/>
                </a:solidFill>
                <a:effectLst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kumimoji="0" lang="fr-FR" sz="1200" b="1" i="0" u="none" strike="noStrike" cap="none" spc="0" normalizeH="0" baseline="0" dirty="0" err="1">
                <a:ln>
                  <a:noFill/>
                </a:ln>
                <a:solidFill>
                  <a:srgbClr val="4C4C4C"/>
                </a:solidFill>
                <a:effectLst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render</a:t>
            </a:r>
            <a:r>
              <a:rPr kumimoji="0" lang="fr-FR" sz="1200" b="1" i="0" u="none" strike="noStrike" cap="none" spc="0" normalizeH="0" baseline="0" dirty="0">
                <a:ln>
                  <a:noFill/>
                </a:ln>
                <a:solidFill>
                  <a:srgbClr val="4C4C4C"/>
                </a:solidFill>
                <a:effectLst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kumimoji="0" lang="fr-FR" sz="1200" b="1" i="0" u="none" strike="noStrike" cap="none" spc="0" normalizeH="0" baseline="0" dirty="0" err="1">
                <a:ln>
                  <a:noFill/>
                </a:ln>
                <a:solidFill>
                  <a:srgbClr val="4C4C4C"/>
                </a:solidFill>
                <a:effectLst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well</a:t>
            </a:r>
            <a:r>
              <a:rPr kumimoji="0" lang="fr-FR" sz="1200" b="1" i="0" u="none" strike="noStrike" cap="none" spc="0" normalizeH="0" baseline="0" dirty="0">
                <a:ln>
                  <a:noFill/>
                </a:ln>
                <a:solidFill>
                  <a:srgbClr val="4C4C4C"/>
                </a:solidFill>
                <a:effectLst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kumimoji="0" lang="fr-FR" sz="1200" b="1" i="0" u="none" strike="noStrike" cap="none" spc="0" normalizeH="0" baseline="0" dirty="0" err="1">
                <a:ln>
                  <a:noFill/>
                </a:ln>
                <a:solidFill>
                  <a:srgbClr val="4C4C4C"/>
                </a:solidFill>
                <a:effectLst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only</a:t>
            </a:r>
            <a:r>
              <a:rPr kumimoji="0" lang="fr-FR" sz="1200" b="1" i="0" u="none" strike="noStrike" cap="none" spc="0" normalizeH="0" baseline="0" dirty="0">
                <a:ln>
                  <a:noFill/>
                </a:ln>
                <a:solidFill>
                  <a:srgbClr val="4C4C4C"/>
                </a:solidFill>
                <a:effectLst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 for </a:t>
            </a:r>
            <a:r>
              <a:rPr kumimoji="0" lang="fr-FR" sz="1200" b="1" i="0" u="none" strike="noStrike" cap="none" spc="0" normalizeH="0" baseline="0" dirty="0" err="1">
                <a:ln>
                  <a:noFill/>
                </a:ln>
                <a:solidFill>
                  <a:srgbClr val="4C4C4C"/>
                </a:solidFill>
                <a:effectLst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advanced</a:t>
            </a:r>
            <a:r>
              <a:rPr kumimoji="0" lang="fr-FR" sz="1200" b="1" i="0" u="none" strike="noStrike" cap="none" spc="0" normalizeH="0" baseline="0" dirty="0">
                <a:ln>
                  <a:noFill/>
                </a:ln>
                <a:solidFill>
                  <a:srgbClr val="4C4C4C"/>
                </a:solidFill>
                <a:effectLst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kumimoji="0" lang="fr-FR" sz="1200" b="1" i="0" u="none" strike="noStrike" cap="none" spc="0" normalizeH="0" baseline="0" dirty="0" err="1">
                <a:ln>
                  <a:noFill/>
                </a:ln>
                <a:solidFill>
                  <a:srgbClr val="4C4C4C"/>
                </a:solidFill>
                <a:effectLst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ploting</a:t>
            </a:r>
            <a:r>
              <a:rPr kumimoji="0" lang="fr-FR" sz="1200" b="1" i="0" u="none" strike="noStrike" cap="none" spc="0" normalizeH="0" baseline="0" dirty="0">
                <a:ln>
                  <a:noFill/>
                </a:ln>
                <a:solidFill>
                  <a:srgbClr val="4C4C4C"/>
                </a:solidFill>
                <a:effectLst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kumimoji="0" lang="fr-FR" sz="1200" b="1" i="0" u="none" strike="noStrike" cap="none" spc="0" normalizeH="0" baseline="0" dirty="0" err="1">
                <a:ln>
                  <a:noFill/>
                </a:ln>
                <a:solidFill>
                  <a:srgbClr val="4C4C4C"/>
                </a:solidFill>
                <a:effectLst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libaries</a:t>
            </a:r>
            <a:r>
              <a:rPr kumimoji="0" lang="fr-FR" sz="1200" b="1" i="0" u="none" strike="noStrike" cap="none" spc="0" normalizeH="0" baseline="0" dirty="0">
                <a:ln>
                  <a:noFill/>
                </a:ln>
                <a:solidFill>
                  <a:srgbClr val="4C4C4C"/>
                </a:solidFill>
                <a:effectLst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kumimoji="0" lang="fr-FR" sz="1200" b="1" i="0" u="none" strike="noStrike" cap="none" spc="0" normalizeH="0" baseline="0" dirty="0" err="1">
                <a:ln>
                  <a:noFill/>
                </a:ln>
                <a:solidFill>
                  <a:srgbClr val="4C4C4C"/>
                </a:solidFill>
                <a:effectLst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supporting</a:t>
            </a:r>
            <a:r>
              <a:rPr kumimoji="0" lang="fr-FR" sz="1200" b="1" i="0" u="none" strike="noStrike" cap="none" spc="0" normalizeH="0" baseline="0" dirty="0">
                <a:ln>
                  <a:noFill/>
                </a:ln>
                <a:solidFill>
                  <a:srgbClr val="4C4C4C"/>
                </a:solidFill>
                <a:effectLst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 plot </a:t>
            </a:r>
            <a:r>
              <a:rPr kumimoji="0" lang="fr-FR" sz="1200" b="1" i="0" u="none" strike="noStrike" cap="none" spc="0" normalizeH="0" baseline="0" dirty="0" err="1">
                <a:ln>
                  <a:noFill/>
                </a:ln>
                <a:solidFill>
                  <a:srgbClr val="4C4C4C"/>
                </a:solidFill>
                <a:effectLst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with</a:t>
            </a:r>
            <a:r>
              <a:rPr kumimoji="0" lang="fr-FR" sz="1200" b="1" i="0" u="none" strike="noStrike" cap="none" spc="0" normalizeH="0" baseline="0" dirty="0">
                <a:ln>
                  <a:noFill/>
                </a:ln>
                <a:solidFill>
                  <a:srgbClr val="4C4C4C"/>
                </a:solidFill>
                <a:effectLst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 transparent background </a:t>
            </a:r>
            <a:r>
              <a:rPr kumimoji="0" lang="fr-FR" sz="1200" b="1" i="0" u="none" strike="noStrike" cap="none" spc="0" normalizeH="0" baseline="0" dirty="0" err="1">
                <a:ln>
                  <a:noFill/>
                </a:ln>
                <a:solidFill>
                  <a:srgbClr val="4C4C4C"/>
                </a:solidFill>
                <a:effectLst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such</a:t>
            </a:r>
            <a:r>
              <a:rPr kumimoji="0" lang="fr-FR" sz="1200" b="1" i="0" u="none" strike="noStrike" cap="none" spc="0" normalizeH="0" baseline="0" dirty="0">
                <a:ln>
                  <a:noFill/>
                </a:ln>
                <a:solidFill>
                  <a:srgbClr val="4C4C4C"/>
                </a:solidFill>
                <a:effectLst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 as </a:t>
            </a:r>
            <a:r>
              <a:rPr kumimoji="0" lang="fr-FR" sz="1200" b="1" i="0" u="none" strike="noStrike" cap="none" spc="0" normalizeH="0" baseline="0" dirty="0" err="1">
                <a:ln>
                  <a:noFill/>
                </a:ln>
                <a:solidFill>
                  <a:srgbClr val="4C4C4C"/>
                </a:solidFill>
                <a:effectLst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plotly</a:t>
            </a:r>
            <a:r>
              <a:rPr kumimoji="0" lang="fr-FR" sz="1200" b="1" i="0" u="none" strike="noStrike" cap="none" spc="0" normalizeH="0" baseline="0" dirty="0">
                <a:ln>
                  <a:noFill/>
                </a:ln>
                <a:solidFill>
                  <a:srgbClr val="4C4C4C"/>
                </a:solidFill>
                <a:effectLst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, echart4r, </a:t>
            </a:r>
            <a:r>
              <a:rPr kumimoji="0" lang="fr-FR" sz="1200" b="1" i="0" u="none" strike="noStrike" cap="none" spc="0" normalizeH="0" baseline="0" dirty="0" err="1">
                <a:ln>
                  <a:noFill/>
                </a:ln>
                <a:solidFill>
                  <a:srgbClr val="4C4C4C"/>
                </a:solidFill>
                <a:effectLst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rbokeh</a:t>
            </a:r>
            <a:r>
              <a:rPr kumimoji="0" lang="fr-FR" sz="1200" b="1" i="0" u="none" strike="noStrike" cap="none" spc="0" normalizeH="0" baseline="0" dirty="0">
                <a:ln>
                  <a:noFill/>
                </a:ln>
                <a:solidFill>
                  <a:srgbClr val="4C4C4C"/>
                </a:solidFill>
                <a:effectLst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, g2r, </a:t>
            </a:r>
            <a:r>
              <a:rPr kumimoji="0" lang="fr-FR" sz="1200" b="1" i="0" u="none" strike="noStrike" cap="none" spc="0" normalizeH="0" baseline="0" dirty="0" err="1">
                <a:ln>
                  <a:noFill/>
                </a:ln>
                <a:solidFill>
                  <a:srgbClr val="4C4C4C"/>
                </a:solidFill>
                <a:effectLst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highcharter</a:t>
            </a:r>
            <a:endParaRPr kumimoji="0" lang="fr-FR" sz="1200" b="1" i="0" u="none" strike="noStrike" cap="none" spc="0" normalizeH="0" baseline="0" dirty="0">
              <a:ln>
                <a:noFill/>
              </a:ln>
              <a:solidFill>
                <a:srgbClr val="4C4C4C"/>
              </a:solidFill>
              <a:effectLst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71" name="Bulle rectangulaire 70">
            <a:extLst>
              <a:ext uri="{FF2B5EF4-FFF2-40B4-BE49-F238E27FC236}">
                <a16:creationId xmlns:a16="http://schemas.microsoft.com/office/drawing/2014/main" id="{91E4EB34-C429-F04B-9625-E3BA84BA5E7E}"/>
              </a:ext>
            </a:extLst>
          </p:cNvPr>
          <p:cNvSpPr/>
          <p:nvPr/>
        </p:nvSpPr>
        <p:spPr>
          <a:xfrm>
            <a:off x="10259018" y="1779554"/>
            <a:ext cx="1223353" cy="257939"/>
          </a:xfrm>
          <a:prstGeom prst="wedgeRectCallout">
            <a:avLst>
              <a:gd name="adj1" fmla="val -39912"/>
              <a:gd name="adj2" fmla="val 117761"/>
            </a:avLst>
          </a:prstGeom>
          <a:blipFill rotWithShape="1">
            <a:blip r:embed="rId10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4570" tIns="54570" rIns="54570" bIns="5457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dirty="0" err="1">
                <a:solidFill>
                  <a:schemeClr val="bg1"/>
                </a:solidFill>
              </a:rPr>
              <a:t>timelineItem</a:t>
            </a:r>
            <a:r>
              <a:rPr lang="fr-FR" dirty="0">
                <a:solidFill>
                  <a:schemeClr val="bg1"/>
                </a:solidFill>
              </a:rPr>
              <a:t>()</a:t>
            </a:r>
            <a:endParaRPr kumimoji="0" lang="fr-FR" sz="120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73" name="Bulle rectangulaire 72">
            <a:extLst>
              <a:ext uri="{FF2B5EF4-FFF2-40B4-BE49-F238E27FC236}">
                <a16:creationId xmlns:a16="http://schemas.microsoft.com/office/drawing/2014/main" id="{C28D7C23-23B8-2F45-A044-E2250A186E12}"/>
              </a:ext>
            </a:extLst>
          </p:cNvPr>
          <p:cNvSpPr/>
          <p:nvPr/>
        </p:nvSpPr>
        <p:spPr>
          <a:xfrm>
            <a:off x="9318026" y="1358915"/>
            <a:ext cx="1201682" cy="257939"/>
          </a:xfrm>
          <a:prstGeom prst="wedgeRectCallout">
            <a:avLst>
              <a:gd name="adj1" fmla="val -72478"/>
              <a:gd name="adj2" fmla="val 19807"/>
            </a:avLst>
          </a:prstGeom>
          <a:blipFill rotWithShape="1">
            <a:blip r:embed="rId10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4570" tIns="54570" rIns="54570" bIns="5457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dirty="0" err="1">
                <a:solidFill>
                  <a:schemeClr val="bg1"/>
                </a:solidFill>
              </a:rPr>
              <a:t>timelineStart</a:t>
            </a:r>
            <a:r>
              <a:rPr lang="fr-FR" dirty="0">
                <a:solidFill>
                  <a:schemeClr val="bg1"/>
                </a:solidFill>
              </a:rPr>
              <a:t>()</a:t>
            </a:r>
            <a:endParaRPr kumimoji="0" lang="fr-FR" sz="120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74" name="Bulle rectangulaire 73">
            <a:extLst>
              <a:ext uri="{FF2B5EF4-FFF2-40B4-BE49-F238E27FC236}">
                <a16:creationId xmlns:a16="http://schemas.microsoft.com/office/drawing/2014/main" id="{5038D145-07DB-8645-BBE0-D91C1B2FAAAE}"/>
              </a:ext>
            </a:extLst>
          </p:cNvPr>
          <p:cNvSpPr/>
          <p:nvPr/>
        </p:nvSpPr>
        <p:spPr>
          <a:xfrm>
            <a:off x="9318026" y="4798466"/>
            <a:ext cx="1201682" cy="257939"/>
          </a:xfrm>
          <a:prstGeom prst="wedgeRectCallout">
            <a:avLst>
              <a:gd name="adj1" fmla="val -72478"/>
              <a:gd name="adj2" fmla="val 19807"/>
            </a:avLst>
          </a:prstGeom>
          <a:blipFill rotWithShape="1">
            <a:blip r:embed="rId10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4570" tIns="54570" rIns="54570" bIns="5457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dirty="0" err="1">
                <a:solidFill>
                  <a:schemeClr val="bg1"/>
                </a:solidFill>
              </a:rPr>
              <a:t>timelineStop</a:t>
            </a:r>
            <a:r>
              <a:rPr lang="fr-FR" dirty="0">
                <a:solidFill>
                  <a:schemeClr val="bg1"/>
                </a:solidFill>
              </a:rPr>
              <a:t>()</a:t>
            </a:r>
            <a:endParaRPr kumimoji="0" lang="fr-FR" sz="120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75" name="Bulle rectangulaire 74">
            <a:extLst>
              <a:ext uri="{FF2B5EF4-FFF2-40B4-BE49-F238E27FC236}">
                <a16:creationId xmlns:a16="http://schemas.microsoft.com/office/drawing/2014/main" id="{03EA35CC-2205-0B48-B782-57847B99DC7D}"/>
              </a:ext>
            </a:extLst>
          </p:cNvPr>
          <p:cNvSpPr/>
          <p:nvPr/>
        </p:nvSpPr>
        <p:spPr>
          <a:xfrm>
            <a:off x="10356067" y="3616310"/>
            <a:ext cx="1499036" cy="257939"/>
          </a:xfrm>
          <a:prstGeom prst="wedgeRectCallout">
            <a:avLst>
              <a:gd name="adj1" fmla="val -39912"/>
              <a:gd name="adj2" fmla="val 117761"/>
            </a:avLst>
          </a:prstGeom>
          <a:blipFill rotWithShape="1">
            <a:blip r:embed="rId10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4570" tIns="54570" rIns="54570" bIns="5457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dirty="0" err="1">
                <a:solidFill>
                  <a:schemeClr val="bg1"/>
                </a:solidFill>
              </a:rPr>
              <a:t>timelineItemMedia</a:t>
            </a:r>
            <a:r>
              <a:rPr lang="fr-FR" dirty="0">
                <a:solidFill>
                  <a:schemeClr val="bg1"/>
                </a:solidFill>
              </a:rPr>
              <a:t>()</a:t>
            </a:r>
            <a:endParaRPr kumimoji="0" lang="fr-FR" sz="120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76" name="Bulle rectangulaire 75">
            <a:extLst>
              <a:ext uri="{FF2B5EF4-FFF2-40B4-BE49-F238E27FC236}">
                <a16:creationId xmlns:a16="http://schemas.microsoft.com/office/drawing/2014/main" id="{38DD1AE3-589F-884F-866C-896797221BB1}"/>
              </a:ext>
            </a:extLst>
          </p:cNvPr>
          <p:cNvSpPr/>
          <p:nvPr/>
        </p:nvSpPr>
        <p:spPr>
          <a:xfrm>
            <a:off x="11417243" y="5529319"/>
            <a:ext cx="1390895" cy="257939"/>
          </a:xfrm>
          <a:prstGeom prst="wedgeRectCallout">
            <a:avLst>
              <a:gd name="adj1" fmla="val -72478"/>
              <a:gd name="adj2" fmla="val 19807"/>
            </a:avLst>
          </a:prstGeom>
          <a:blipFill rotWithShape="1">
            <a:blip r:embed="rId10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4570" tIns="54570" rIns="54570" bIns="5457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dirty="0" err="1">
                <a:solidFill>
                  <a:schemeClr val="bg1"/>
                </a:solidFill>
              </a:rPr>
              <a:t>dashboardLabel</a:t>
            </a:r>
            <a:r>
              <a:rPr lang="fr-FR" dirty="0">
                <a:solidFill>
                  <a:schemeClr val="bg1"/>
                </a:solidFill>
              </a:rPr>
              <a:t>()</a:t>
            </a:r>
            <a:endParaRPr kumimoji="0" lang="fr-FR" sz="120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77" name="Bulle rectangulaire 76">
            <a:extLst>
              <a:ext uri="{FF2B5EF4-FFF2-40B4-BE49-F238E27FC236}">
                <a16:creationId xmlns:a16="http://schemas.microsoft.com/office/drawing/2014/main" id="{86DED3EE-EAF9-894E-92A4-906F03E1BFA0}"/>
              </a:ext>
            </a:extLst>
          </p:cNvPr>
          <p:cNvSpPr/>
          <p:nvPr/>
        </p:nvSpPr>
        <p:spPr>
          <a:xfrm>
            <a:off x="9214614" y="3255431"/>
            <a:ext cx="1201682" cy="257939"/>
          </a:xfrm>
          <a:prstGeom prst="wedgeRectCallout">
            <a:avLst>
              <a:gd name="adj1" fmla="val -72478"/>
              <a:gd name="adj2" fmla="val 19807"/>
            </a:avLst>
          </a:prstGeom>
          <a:blipFill rotWithShape="1">
            <a:blip r:embed="rId10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4570" tIns="54570" rIns="54570" bIns="5457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dirty="0" err="1">
                <a:solidFill>
                  <a:schemeClr val="bg1"/>
                </a:solidFill>
              </a:rPr>
              <a:t>timelineLabel</a:t>
            </a:r>
            <a:r>
              <a:rPr lang="fr-FR" dirty="0">
                <a:solidFill>
                  <a:schemeClr val="bg1"/>
                </a:solidFill>
              </a:rPr>
              <a:t>()</a:t>
            </a:r>
            <a:endParaRPr kumimoji="0" lang="fr-FR" sz="120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78" name="Bulle rectangulaire 77">
            <a:extLst>
              <a:ext uri="{FF2B5EF4-FFF2-40B4-BE49-F238E27FC236}">
                <a16:creationId xmlns:a16="http://schemas.microsoft.com/office/drawing/2014/main" id="{67BB6D67-CB56-CA4A-948F-CE1B33EF24A1}"/>
              </a:ext>
            </a:extLst>
          </p:cNvPr>
          <p:cNvSpPr/>
          <p:nvPr/>
        </p:nvSpPr>
        <p:spPr>
          <a:xfrm>
            <a:off x="8658718" y="8511811"/>
            <a:ext cx="1499036" cy="257939"/>
          </a:xfrm>
          <a:prstGeom prst="wedgeRectCallout">
            <a:avLst>
              <a:gd name="adj1" fmla="val -16636"/>
              <a:gd name="adj2" fmla="val -152781"/>
            </a:avLst>
          </a:prstGeom>
          <a:blipFill rotWithShape="1">
            <a:blip r:embed="rId10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4570" tIns="54570" rIns="54570" bIns="5457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dirty="0" err="1">
                <a:solidFill>
                  <a:schemeClr val="bg1"/>
                </a:solidFill>
              </a:rPr>
              <a:t>boxPad</a:t>
            </a:r>
            <a:r>
              <a:rPr lang="fr-FR" dirty="0">
                <a:solidFill>
                  <a:schemeClr val="bg1"/>
                </a:solidFill>
              </a:rPr>
              <a:t>()</a:t>
            </a:r>
            <a:endParaRPr kumimoji="0" lang="fr-FR" sz="120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79" name="Bulle rectangulaire 78">
            <a:extLst>
              <a:ext uri="{FF2B5EF4-FFF2-40B4-BE49-F238E27FC236}">
                <a16:creationId xmlns:a16="http://schemas.microsoft.com/office/drawing/2014/main" id="{B064F78D-846E-EB48-920B-3A88A3E223DA}"/>
              </a:ext>
            </a:extLst>
          </p:cNvPr>
          <p:cNvSpPr/>
          <p:nvPr/>
        </p:nvSpPr>
        <p:spPr>
          <a:xfrm>
            <a:off x="11273432" y="8826289"/>
            <a:ext cx="1499036" cy="257939"/>
          </a:xfrm>
          <a:prstGeom prst="wedgeRectCallout">
            <a:avLst>
              <a:gd name="adj1" fmla="val -37505"/>
              <a:gd name="adj2" fmla="val -143452"/>
            </a:avLst>
          </a:prstGeom>
          <a:blipFill rotWithShape="1">
            <a:blip r:embed="rId10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4570" tIns="54570" rIns="54570" bIns="5457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dirty="0" err="1">
                <a:solidFill>
                  <a:schemeClr val="bg1"/>
                </a:solidFill>
              </a:rPr>
              <a:t>verticalProgress</a:t>
            </a:r>
            <a:r>
              <a:rPr lang="fr-FR" dirty="0">
                <a:solidFill>
                  <a:schemeClr val="bg1"/>
                </a:solidFill>
              </a:rPr>
              <a:t>()</a:t>
            </a:r>
            <a:endParaRPr kumimoji="0" lang="fr-FR" sz="120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80" name="Bulle rectangulaire 79">
            <a:extLst>
              <a:ext uri="{FF2B5EF4-FFF2-40B4-BE49-F238E27FC236}">
                <a16:creationId xmlns:a16="http://schemas.microsoft.com/office/drawing/2014/main" id="{0AD2443A-435C-6748-ACF3-A019837FD8B9}"/>
              </a:ext>
            </a:extLst>
          </p:cNvPr>
          <p:cNvSpPr/>
          <p:nvPr/>
        </p:nvSpPr>
        <p:spPr>
          <a:xfrm>
            <a:off x="9684074" y="6292037"/>
            <a:ext cx="943667" cy="257939"/>
          </a:xfrm>
          <a:prstGeom prst="wedgeRectCallout">
            <a:avLst>
              <a:gd name="adj1" fmla="val -72478"/>
              <a:gd name="adj2" fmla="val 19807"/>
            </a:avLst>
          </a:prstGeom>
          <a:blipFill rotWithShape="1">
            <a:blip r:embed="rId10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4570" tIns="54570" rIns="54570" bIns="5457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dirty="0" err="1">
                <a:solidFill>
                  <a:schemeClr val="bg1"/>
                </a:solidFill>
              </a:rPr>
              <a:t>starBlock</a:t>
            </a:r>
            <a:r>
              <a:rPr lang="fr-FR" dirty="0">
                <a:solidFill>
                  <a:schemeClr val="bg1"/>
                </a:solidFill>
              </a:rPr>
              <a:t>()</a:t>
            </a:r>
            <a:endParaRPr kumimoji="0" lang="fr-FR" sz="120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81" name="Bulle rectangulaire 80">
            <a:extLst>
              <a:ext uri="{FF2B5EF4-FFF2-40B4-BE49-F238E27FC236}">
                <a16:creationId xmlns:a16="http://schemas.microsoft.com/office/drawing/2014/main" id="{D29A6394-329E-B94B-8CD9-3A47E83120DB}"/>
              </a:ext>
            </a:extLst>
          </p:cNvPr>
          <p:cNvSpPr/>
          <p:nvPr/>
        </p:nvSpPr>
        <p:spPr>
          <a:xfrm>
            <a:off x="6838542" y="7621501"/>
            <a:ext cx="943667" cy="257939"/>
          </a:xfrm>
          <a:prstGeom prst="wedgeRectCallout">
            <a:avLst>
              <a:gd name="adj1" fmla="val -64828"/>
              <a:gd name="adj2" fmla="val 131755"/>
            </a:avLst>
          </a:prstGeom>
          <a:blipFill rotWithShape="1">
            <a:blip r:embed="rId10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4570" tIns="54570" rIns="54570" bIns="5457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dirty="0" err="1">
                <a:solidFill>
                  <a:schemeClr val="bg1"/>
                </a:solidFill>
              </a:rPr>
              <a:t>boxProfile</a:t>
            </a:r>
            <a:r>
              <a:rPr lang="fr-FR" dirty="0">
                <a:solidFill>
                  <a:schemeClr val="bg1"/>
                </a:solidFill>
              </a:rPr>
              <a:t>()</a:t>
            </a:r>
            <a:endParaRPr kumimoji="0" lang="fr-FR" sz="120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82" name="Bulle rectangulaire 81">
            <a:extLst>
              <a:ext uri="{FF2B5EF4-FFF2-40B4-BE49-F238E27FC236}">
                <a16:creationId xmlns:a16="http://schemas.microsoft.com/office/drawing/2014/main" id="{C49E230B-21CC-DA46-9D9B-76618257862B}"/>
              </a:ext>
            </a:extLst>
          </p:cNvPr>
          <p:cNvSpPr/>
          <p:nvPr/>
        </p:nvSpPr>
        <p:spPr>
          <a:xfrm>
            <a:off x="6543431" y="8520332"/>
            <a:ext cx="1535330" cy="257939"/>
          </a:xfrm>
          <a:prstGeom prst="wedgeRectCallout">
            <a:avLst>
              <a:gd name="adj1" fmla="val -38184"/>
              <a:gd name="adj2" fmla="val 145749"/>
            </a:avLst>
          </a:prstGeom>
          <a:blipFill rotWithShape="1">
            <a:blip r:embed="rId10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4570" tIns="54570" rIns="54570" bIns="5457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dirty="0" err="1">
                <a:solidFill>
                  <a:schemeClr val="bg1"/>
                </a:solidFill>
              </a:rPr>
              <a:t>boxProfileItemList</a:t>
            </a:r>
            <a:r>
              <a:rPr lang="fr-FR" dirty="0">
                <a:solidFill>
                  <a:schemeClr val="bg1"/>
                </a:solidFill>
              </a:rPr>
              <a:t>()</a:t>
            </a:r>
            <a:endParaRPr kumimoji="0" lang="fr-FR" sz="120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1819972470"/>
      </p:ext>
    </p:extLst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4C4C4C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F7DCA7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Source Sans Pro Light"/>
        <a:ea typeface="Source Sans Pro Light"/>
        <a:cs typeface="Source Sans Pro Light"/>
      </a:majorFont>
      <a:minorFont>
        <a:latin typeface="Source Sans Pro Light"/>
        <a:ea typeface="Source Sans Pro Light"/>
        <a:cs typeface="Source Sans Pro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4570" tIns="54570" rIns="54570" bIns="5457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8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Source Sans Pro"/>
            <a:ea typeface="Source Sans Pro"/>
            <a:cs typeface="Source Sans Pro"/>
            <a:sym typeface="Source Sans Pr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4570" tIns="54570" rIns="54570" bIns="5457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200"/>
          </a:spcBef>
          <a:spcAft>
            <a:spcPts val="0"/>
          </a:spcAft>
          <a:buClrTx/>
          <a:buSzTx/>
          <a:buFontTx/>
          <a:buNone/>
          <a:tabLst/>
          <a:defRPr kumimoji="0" sz="1200" b="1" i="0" u="none" strike="noStrike" cap="none" spc="0" normalizeH="0" baseline="0">
            <a:ln>
              <a:noFill/>
            </a:ln>
            <a:solidFill>
              <a:srgbClr val="4C4C4C"/>
            </a:solidFill>
            <a:effectLst/>
            <a:uFillTx/>
            <a:latin typeface="Source Sans Pro"/>
            <a:ea typeface="Source Sans Pro"/>
            <a:cs typeface="Source Sans Pro"/>
            <a:sym typeface="Source Sans Pr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F7DCA7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Source Sans Pro Light"/>
        <a:ea typeface="Source Sans Pro Light"/>
        <a:cs typeface="Source Sans Pro Light"/>
      </a:majorFont>
      <a:minorFont>
        <a:latin typeface="Source Sans Pro Light"/>
        <a:ea typeface="Source Sans Pro Light"/>
        <a:cs typeface="Source Sans Pro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4570" tIns="54570" rIns="54570" bIns="5457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8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Source Sans Pro"/>
            <a:ea typeface="Source Sans Pro"/>
            <a:cs typeface="Source Sans Pro"/>
            <a:sym typeface="Source Sans Pr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4570" tIns="54570" rIns="54570" bIns="5457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200"/>
          </a:spcBef>
          <a:spcAft>
            <a:spcPts val="0"/>
          </a:spcAft>
          <a:buClrTx/>
          <a:buSzTx/>
          <a:buFontTx/>
          <a:buNone/>
          <a:tabLst/>
          <a:defRPr kumimoji="0" sz="1200" b="1" i="0" u="none" strike="noStrike" cap="none" spc="0" normalizeH="0" baseline="0">
            <a:ln>
              <a:noFill/>
            </a:ln>
            <a:solidFill>
              <a:srgbClr val="4C4C4C"/>
            </a:solidFill>
            <a:effectLst/>
            <a:uFillTx/>
            <a:latin typeface="Source Sans Pro"/>
            <a:ea typeface="Source Sans Pro"/>
            <a:cs typeface="Source Sans Pro"/>
            <a:sym typeface="Source Sans Pr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766</TotalTime>
  <Words>1713</Words>
  <Application>Microsoft Macintosh PowerPoint</Application>
  <PresentationFormat>Personnalisé</PresentationFormat>
  <Paragraphs>268</Paragraphs>
  <Slides>4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13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</vt:i4>
      </vt:variant>
    </vt:vector>
  </HeadingPairs>
  <TitlesOfParts>
    <vt:vector size="18" baseType="lpstr">
      <vt:lpstr>ChunkFive-Roman</vt:lpstr>
      <vt:lpstr>FontAwesome</vt:lpstr>
      <vt:lpstr>Arial</vt:lpstr>
      <vt:lpstr>Avenir Roman</vt:lpstr>
      <vt:lpstr>Gill Sans</vt:lpstr>
      <vt:lpstr>Helvetica</vt:lpstr>
      <vt:lpstr>Helvetica Light</vt:lpstr>
      <vt:lpstr>Helvetica Neue</vt:lpstr>
      <vt:lpstr>Menlo</vt:lpstr>
      <vt:lpstr>Source Sans Pro</vt:lpstr>
      <vt:lpstr>Source Sans Pro Light</vt:lpstr>
      <vt:lpstr>Source Sans Pro Semibold</vt:lpstr>
      <vt:lpstr>Wingdings</vt:lpstr>
      <vt:lpstr>White</vt:lpstr>
      <vt:lpstr>Four Column Layout : : CHEAT SHEET </vt:lpstr>
      <vt:lpstr>Three Column Layout: : CHEAT SHEET </vt:lpstr>
      <vt:lpstr>shinydashboardPlus: : CHEAT SHEET 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Four Column Layout : : CHEAT SHEET </dc:title>
  <cp:lastModifiedBy>david Granjon</cp:lastModifiedBy>
  <cp:revision>100</cp:revision>
  <dcterms:modified xsi:type="dcterms:W3CDTF">2019-06-11T06:22:00Z</dcterms:modified>
</cp:coreProperties>
</file>